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60" r:id="rId3"/>
    <p:sldId id="261" r:id="rId4"/>
    <p:sldId id="257" r:id="rId5"/>
    <p:sldId id="258" r:id="rId6"/>
    <p:sldId id="274" r:id="rId7"/>
    <p:sldId id="259" r:id="rId8"/>
    <p:sldId id="275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62" r:id="rId17"/>
    <p:sldId id="279" r:id="rId18"/>
    <p:sldId id="272" r:id="rId19"/>
    <p:sldId id="273" r:id="rId20"/>
    <p:sldId id="263" r:id="rId21"/>
    <p:sldId id="289" r:id="rId22"/>
    <p:sldId id="290" r:id="rId23"/>
    <p:sldId id="291" r:id="rId24"/>
    <p:sldId id="288" r:id="rId25"/>
    <p:sldId id="264" r:id="rId26"/>
    <p:sldId id="287" r:id="rId27"/>
    <p:sldId id="265" r:id="rId28"/>
    <p:sldId id="276" r:id="rId29"/>
    <p:sldId id="278" r:id="rId30"/>
    <p:sldId id="266" r:id="rId31"/>
    <p:sldId id="267" r:id="rId32"/>
    <p:sldId id="268" r:id="rId33"/>
    <p:sldId id="269" r:id="rId34"/>
    <p:sldId id="270" r:id="rId35"/>
    <p:sldId id="277" r:id="rId36"/>
    <p:sldId id="271" r:id="rId37"/>
  </p:sldIdLst>
  <p:sldSz cx="12192000" cy="6858000"/>
  <p:notesSz cx="9144000" cy="6858000"/>
  <p:embeddedFontLst>
    <p:embeddedFont>
      <p:font typeface="맑은 고딕" panose="020B0503020000020004" pitchFamily="34" charset="-127"/>
      <p:regular r:id="rId39"/>
      <p:bold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alibri Light" panose="020F0302020204030204" pitchFamily="34" charset="0"/>
      <p:regular r:id="rId45"/>
      <p:italic r:id="rId46"/>
    </p:embeddedFont>
    <p:embeddedFont>
      <p:font typeface="Cambria Math" panose="02040503050406030204" pitchFamily="18" charset="0"/>
      <p:regular r:id="rId47"/>
    </p:embeddedFont>
    <p:embeddedFont>
      <p:font typeface="Pretendard" panose="02000503000000020004" pitchFamily="2" charset="-127"/>
      <p:regular r:id="rId48"/>
      <p:bold r:id="rId49"/>
    </p:embeddedFont>
    <p:embeddedFont>
      <p:font typeface="Pretendard ExtraLight" panose="02000303000000020004" pitchFamily="2" charset="-127"/>
      <p:regular r:id="rId50"/>
    </p:embeddedFont>
    <p:embeddedFont>
      <p:font typeface="Pretendard Light" panose="02000403000000020004" pitchFamily="2" charset="-127"/>
      <p:regular r:id="rId51"/>
    </p:embeddedFont>
    <p:embeddedFont>
      <p:font typeface="Pretendard Medium" panose="02000503000000020004" pitchFamily="2" charset="-127"/>
      <p:regular r:id="rId52"/>
    </p:embeddedFont>
    <p:embeddedFont>
      <p:font typeface="Pretendard SemiBold" panose="02000503000000020004" pitchFamily="2" charset="-127"/>
      <p:regular r:id="rId53"/>
      <p:bold r:id="rId54"/>
    </p:embeddedFont>
    <p:embeddedFont>
      <p:font typeface="에스코어 드림 6 Bold" panose="020F0502020204030204" pitchFamily="34" charset="0"/>
      <p:regular r:id="rId55"/>
      <p:bold r:id="rId56"/>
      <p:italic r:id="rId57"/>
      <p:boldItalic r:id="rId58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CFF"/>
    <a:srgbClr val="AED9E6"/>
    <a:srgbClr val="FF0000"/>
    <a:srgbClr val="6DD6FF"/>
    <a:srgbClr val="FDFF00"/>
    <a:srgbClr val="FFCB00"/>
    <a:srgbClr val="B5EC00"/>
    <a:srgbClr val="FF00E4"/>
    <a:srgbClr val="00FF00"/>
    <a:srgbClr val="013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5"/>
    <p:restoredTop sz="66292"/>
  </p:normalViewPr>
  <p:slideViewPr>
    <p:cSldViewPr snapToGrid="0">
      <p:cViewPr varScale="1">
        <p:scale>
          <a:sx n="101" d="100"/>
          <a:sy n="101" d="100"/>
        </p:scale>
        <p:origin x="27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58" d="100"/>
          <a:sy n="158" d="100"/>
        </p:scale>
        <p:origin x="316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82733-A1A9-9546-8D02-FED1A51252B0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BA358-91D6-A54F-A5C1-FE4E098A2A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10698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안녕하세요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 </a:t>
            </a:r>
          </a:p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유사도 기반 네트워크를 활용한 중요인물 선정 이라는 주제로 발표를 진행할 신의 환수팀의 발표자 </a:t>
            </a:r>
            <a:r>
              <a:rPr lang="ko-KR" altLang="en-US" dirty="0" err="1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이환수입니다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그럼 발표 시작하겠습니다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78000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전공은 경영경제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사회과학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법률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인문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자연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공학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기타 로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가지 범주로 나누어 같은 전공인지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동일한 계열인지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다른 계열인지를 판단하고 그에 따른 거리를 설정했습니다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kumimoji="1" lang="ko-Kore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011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다음으로는 직위입니다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직위는 회장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대표이사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부회장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사장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부사장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전무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상무보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이사대우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사외이사 순의 일반적인 기준으로 적용하여 직급의 차이만큼 거리를 설정하였고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사외 의사의 경우 회사 밖 인물이므로 모두와의 거리를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조정하였습니다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1538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근속연수는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년을 단위로 범주를 생성하여 거리를 설정하였습니다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579415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담당업무의 경우 대신증권 직무소개를 참고하여 업무를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IT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계열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본사영업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본사관리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리서치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고객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기타로 범주화 하였고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“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같은 업무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상위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•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하위 업무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같은 계열 업무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다른 계열 업무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”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순으로 거리를 설정하였습니다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0889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다음으로는 경력입니다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경력을 대신증권 자회사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대신증권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타증권사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법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•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정책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학교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•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교수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•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재단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기타 이렇게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개의 범주로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나눈후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법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•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정책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학교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•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교수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•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재단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기타는 기타 하나로 모았습니다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이렇게 설정된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개의 범주에서 기타를 제외하고는 단계 별로 거리를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설정하였고 기타는 다른 경력과 거리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설정했습니다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두 인물 간 모든 경력을 비교하여 최대 거리와 최소거리의 평균에서 겹치는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경력수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*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0.5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한 것을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빼주어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거리로 설정하였습니다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0371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보유 주식 수는 두 인물의 보유 주식수의 차이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계산후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으로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나누어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단위의 범주를 생성하였습니다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단위의 범주도 여전히 숫자가 큰 경향이 있어 이를 로그 스케일링을 진행하였고 해당 값을 거리로 설정하였습니다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74825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이렇게 말씀드린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가지 특성들의 거리를 활용하여 인물들 사이의 유사도 가중치를 계산할 수 있었습니다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저희는 유사성의 법칙에 따라 어느정도 유사한 인물 사이에는 연결성이 있다 추정하였고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분석의 용의성과 연결성을 활용하기 위해 앞서서 계산한 유사도 중 삼분위수인 상위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25%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임계값으로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설정하였습니다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937565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인물들 간 가중치가 형성되었고 이제 네트워크를 시각화 해보았습니다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ore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여기서 붉은 색 노드는 앞서서 선정 했던 관심인물로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저희가 회사내에서 영향력 있는 인물일 것이다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라고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추정한 인물입니다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표시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해놓은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것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처럼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“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회장님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사장님 대표이사님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감사위원 및 사외이사 님들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사내 이사 님들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”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으로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군집이 형성되고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연결되어 있는 모습을 볼 수 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06604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2014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부터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2023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 까지의 연도별 네트워크 생성 결과입니다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476384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2018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년부터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2021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년까지의 네트워크를 조금 더 살펴보면 빨간색 점인 관심인물이 많은 모습입니다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관심인물 선정 기준이 연도별 회사 매출의 증가에 따른 인물의 변화 였기 때문에 데이터의 시작인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2014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년부터 연도가 지날수록 회사에 오래 남아 있는 사람들은 회사의 매출의 증가를 더 많이 겪었기 때문에 관심인물이 될 확률이 높아질 수 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또한 매출액이 해당 해에 증가한 것이 영향을 미친 것으로 분석하였습니다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75897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목차는 다음과 같습니다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먼저 분석 목표와 분석 과정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마지막으로 분석에 대한 결과 및 고찰 순으로 발표 진행하겠습니다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661429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저희는 앞서서 형성한 네트워크를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지표값을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활용하여 분석하고자 했습니다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kumimoji="1" lang="en-US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기존에 네트워크 분석에서 많이 사용되는 연결정도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매개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근접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아이겐벡터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중심성과</a:t>
            </a:r>
            <a:endParaRPr kumimoji="1"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저희가 선정했던 관심인물과 얼마나 연결되어 있는지를 나타내는 관심인물과 연결성 지표를 함께 사용했습니다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319342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연도별 앞서서 말한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가지 네트워크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지표값이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이렇게 결과로 나오게 되었습니다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615974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023534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907604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이렇게 유사도 네트워크를 형성하고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지표값을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활용하여 네트워크를 분석해보았습니다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저희가 생성했던 관심인물과 연결 횟수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지표값이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높은 인물들이 다른 지표에서도 전체적으로 높은 지표를 가진 것을 확인할 수 있었습니다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이는 네트워크 상 중요도가 높은 인물로 판단할 수 있으며 인물의 중요도를 판단할 수 있는 간략한 지표로서 작동한다는 것을 보여줍니다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그리고 연도별로 관심인물과 연결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지표값이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높았던 상위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명의 특성을 분석해 본 결과 대신증권에서만 종사하신 분들이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83%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수치임을 확인하였습니다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대신증권 임원 내에서 대신증권에서만 종사하신 분 들의 영향력이 높다는 것을 알 수 있었습니다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마지막으로 앞서서 네트워크를 확인하셨듯이 직위가 높은 분들은 연결된 노드가 적고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직위가 비슷하신 분들 간의 연결이 많은 것으로 보아 중간 직급분들의 활발한 관계가 있다는 것을 확인하였습니다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0153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형성한 네트워크와 네트워크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지표값을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활용하여 네트워크에서 영향력 있고 중요한 인물을 선정하고자 했습니다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이를 위해 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가지 네트워크 지표 값을 모두 정규화를 통한 스케일링을 진행해 값의 범위를 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0~1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사이의 값으로 변환하고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지표 값의 가중합을 사용했습니다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kumimoji="1"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각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지표값에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해당하는 가중치들을 현재 장표와 같이 설정 했습니다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기본 가중치를 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1.5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설정한 후 기업에서의 중요도에 따라 증가시키거나 감소시켰습니다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kumimoji="1"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먼저 저희는 기업 입장에서 중간 관리자 역할에 주목하였습니다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ESG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경제 기사에 따르면 중간관리자는 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ESG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전 과정을 알고 있어 조직의 버팀목으로서 역할을 한다고 합니다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네트워크 상에서 중간 관리자 역할은 노드들 사이에서 중재자와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매개점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역할을 수행하는 지표인 매개 중심성에 적합하다고 생각했고 가장 높은 가중치인 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3.5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설정하였습니다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kumimoji="1"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 다음 주목한 역할은 조직의 유대관계를 형성하는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커뮤니케이터입니다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얼마나 많은 사람들과 연결되고 네트워크에서 많은 관계를 가지고 있는지에 대한 지표인 연결정도 </a:t>
            </a:r>
            <a:r>
              <a:rPr kumimoji="1"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지표가 적합하다 생각하여 다음으로 높은 가중치인 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2.5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설정하였습니다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kumimoji="1"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근접 중심성의 경우 하나의 조직이나 군집에서 유의미한 지표로 사용된다고 하여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여러 군집이 형성되었던 저희의 네트워크에서는 덜 중요한 지표로 생각하여 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설정하였습니다</a:t>
            </a:r>
            <a:r>
              <a:rPr kumimoji="1"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532412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설정한 가중치와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지표값의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가중합한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연도별 결과입니다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즉 중요인물 점수입니다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연도별 중요인물 점수를 계산하고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해당 연도 마다 상위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명을 최종 중요인물로 선정하였습니다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080211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네트워크 지표의 가중합으로 중요인물을 선정하였고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선정된 중요 인물이 정말 기업에서 핵심인물인지 검증할 수 있도록 검증 기준을 다음과 같이 세웠습니다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승진 여부와 연속 중요 인물 선정여부를 통해 위 세가지 기준 중 하나라도 부합하는 인물은 중요인물이라고 판단하였습니다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121029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앞서서 보여드린 중요인물들을 검증 기준에 따라 검증한 결과입니다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여기서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True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 검증에 통과한 인물이며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False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 검증에 통과하지 못한 인물을 나타냅니다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저희는 검증 통과한 인물과 선정한 전체 중요인물을 나눈 수치를 검증에 대한 결과값으로 사용했고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52%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결과가 나왔습니다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814142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저희는 검증을 통과하는 중요인물이 많아지도록 가중치를 최적화해보고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어떠한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지표가 기업의 중요인물 선정에 있어 중요한 역할을 하는지 살펴보기로 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altLang="ko-Kore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29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50289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먼저 저희가 생각한 분석의 목표입니다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회사 임원진 데이터를 활용한 분석으로 중요인물 발굴 및 재평가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중요 역할 수행 인물을 도출하여 조직의 효율성과 성과 향상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전략 수립 등에 기여하고자 합니다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저희는 여러 회사에 대한 분석 보다는 시장 상황에 민감한 증권사 중 대신증권을 채택해 연도 별 변화를 살펴 보고자 했습니다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351260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그리드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서치를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활용하여 여러 가중치 조합 중 최적의 가중치를 찾으려 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먼저 각각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지표에 가능한 가중치 값을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0.1,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0.5,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1.5,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2.5,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으로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두고 진행하였고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그 결과 최적 가중치 조합은 관심인물과 연결성은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0.1,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연결정도 중심성도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0.1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매개중심성은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근접 중심성은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아이겐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벡터 중심성은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0.1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해당 가중치로 중요인물을 선정하고 검증한 결과 검증에 통과한 인물의 비율이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56%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이전 초기 가중치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설정값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보다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퍼센트가 오른 결과를 보여주었습니다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30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99565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각각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지표에 가능한 가중치 값을 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0.1,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0.3,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0.5,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0.7,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0.9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으로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변경하여 </a:t>
            </a:r>
            <a:r>
              <a:rPr lang="en-US" altLang="ko-KR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GridSearch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다시 진행해보았습니다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다음과 같이 최적 가중치 조합이 선정되었고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앞서 진행한 </a:t>
            </a:r>
            <a:r>
              <a:rPr lang="en-US" altLang="ko-KR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GridSearch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와 마찬가지로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56%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중요인물이 검증에 통과하였습니다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31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711753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다음으로는 가중치 값을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0.005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부터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까지를 같은 범위로 분할하는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 값으로 설정 후 가중치의 합이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되도록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정규화하여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GridSearch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진행하였습니다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위와 같은 최적 가중치 조합이 선정되었고 앞선 두번의 </a:t>
            </a:r>
            <a:r>
              <a:rPr lang="en-US" altLang="ko-KR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GridSearch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와 마찬가지의 결과를 얻었습니다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32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717163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GridSearch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진행하며 여러 가중치 조합을 살펴보고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가중치 조합에 따라 선정되는 중요인물이 변화하며 검증 통과 수치를 확인하였습니다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3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개의 최적 가중치 조합 모두 초기 가중치 보다 좋은 검증 통과 수치를 보여주었고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 중요 인물 검증 통과에 있어서 어떠한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지표가 중요한지 확인할 수 있었습니다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네트워크 상 여러 군집이 형성되기 때문에 초기에 낮게 설정했던 근접 중심성에 대한 가중치가 중요하다는 것을 </a:t>
            </a:r>
            <a:r>
              <a:rPr lang="en-US" altLang="ko-KR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GridSearch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결과가 보여주고 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또한 저희가 생성한 관심인물과 연결성 지표가 기존 네트워크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지표중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하나인 연결정도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중심성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지표와 유사한 중요도를 보여주는 것을 확인할 수 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결과적으로 유사도 네트워크에서 중요인물 선정에 크게 작용하는 지표는 매개중심성과 근접중심성이라는 것을 발견하였습니다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이상으로 저희의 분석은 마치고 결과와 고찰에 대해 말씀드리겠습니다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33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65106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저희의 이런 분석은 데이터 상 다수의 인물이 있고 유사성이 많은 상무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전무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감사위원 위주로 분석을 진행되었으며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유사성을 통한 네트워크와 이를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바탕으로한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중심성지표들을 통해 영향력 있는 중요인물을 선정할 수 있었습니다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그리고 관심인물과 연결성 지표가 높은 인물은 다른 지표에서도 전체적으로 높은 값을 기록하는 모습과 중요 인물 검증을 통해 관심인물과 연결성 지표가 연결정도 지표와 유사한 중요도를 보여줌으로써 관심인물과 연결성 지표의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유의미성을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확인하였습니다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다음으로는 전년도에 높은 중요도를 가진 인물은 다음해에도 높은 값을 유지하는 패턴을 통해 선정된 중요인물이 영향력을 유지하여 기업 내에서 중요한 역할을 수행하는 것이라 판단했습니다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위 분석을 통해 어떠한 인물들을 중심으로 네트워크를 형성해야 하는지에 대한 결정에 도움 뿐 아니라 네트워크 시각화를 통해 조직의 변화와 동향을 파악하고 향후 전략 수립과 의사결정에 반영할 수 있는 효과를 얻을 수 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34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547027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프로젝트를 진행하며 앞선 활용방안과 분석 결과들을 얻었지만 한계 또한 찾을 수 있었습니다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먼저 공시된 임원 데이터를 기반으로 분석을 진행하였고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해당 데이터의 특성들 만을 가지고 인물의 영향력이나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중요성등을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판단하기 어려웠습니다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저희는 특성간 거리를 기반으로 한 유사성을 가중치로 한 인물간 연결성 네트워크를 형성하였기 때문에 유사성과 연결성을 확인할 수 더 많은 정보와 데이터들이 있었으면 하는 아쉬움이 있었고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관심인물 선정 시 신규 선임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승진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주식수 증가로만 사내의 영향력을 평가하고 활용하였지만 인물에 대한 기사수와 같은 좀 더 사회적 영향력이나 평판을 추측할 수 있는 데이터들을 확보하였다면 좋았을 것 같습니다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마지막으로 인물의 중요성을 검증할 때의 승진 여부나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연속 선정 기준으로만 판단하기에는 부족함이 있어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인물의 실적이나 포상금과 같은 데이터들이 있었다면 더욱 풍부한 분석을 할 수 있었을 것이라 생각합니다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35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527710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 팀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다섯명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모두 이번 공모전에 참여하며 많은 것을 배울 수 있었던 좋은 기회였던 것 같습니다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이상으로 발표 마치겠습니다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감사합니다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36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241687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저희의 분석 과정은 다음과 같은 순서로 진행하였습니다</a:t>
            </a:r>
            <a:r>
              <a:rPr lang="en-US" altLang="ko-KR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먼저 특정 상황 속에서 변화한 인물들을 관심 인물로 설정하였고</a:t>
            </a:r>
            <a:r>
              <a:rPr lang="en-US" altLang="ko-KR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, </a:t>
            </a:r>
            <a:r>
              <a:rPr lang="ko-KR" altLang="en-US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전체 인물 간의 유사성을 활용하여 네트워크를 형성하였습니다</a:t>
            </a:r>
            <a:r>
              <a:rPr lang="en-US" altLang="ko-KR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해당 네트워크의 </a:t>
            </a:r>
            <a:r>
              <a:rPr lang="ko-KR" altLang="en-US" dirty="0" err="1">
                <a:effectLst/>
                <a:latin typeface="+mn-ea"/>
                <a:ea typeface="+mn-ea"/>
                <a:cs typeface="Pretendard" panose="02000503000000020004" pitchFamily="2" charset="-127"/>
              </a:rPr>
              <a:t>중심성</a:t>
            </a:r>
            <a:r>
              <a:rPr lang="ko-KR" altLang="en-US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 지표와 관심인물 연결 정도 지표를 통해 중요 인물을 선정하고</a:t>
            </a:r>
            <a:r>
              <a:rPr lang="en-US" altLang="ko-KR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, </a:t>
            </a:r>
            <a:r>
              <a:rPr lang="ko-KR" altLang="en-US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저희가 세운 검증 기준에 따라 중요 인물들을 검증하였습니다</a:t>
            </a:r>
            <a:r>
              <a:rPr lang="en-US" altLang="ko-KR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중요 인물을 선정할 때 지표 값의 가중합으로 선정하였고</a:t>
            </a:r>
            <a:r>
              <a:rPr lang="en-US" altLang="ko-KR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, </a:t>
            </a:r>
            <a:r>
              <a:rPr lang="ko-KR" altLang="en-US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검증 과정에서 더 많은 인물들이 통과할 수 있도록 가중치를 최적화해보았습니다</a:t>
            </a:r>
            <a:r>
              <a:rPr lang="en-US" altLang="ko-KR" dirty="0">
                <a:effectLst/>
                <a:latin typeface="+mn-ea"/>
                <a:ea typeface="+mn-ea"/>
                <a:cs typeface="Pretendard" panose="02000503000000020004" pitchFamily="2" charset="-127"/>
              </a:rPr>
              <a:t>.</a:t>
            </a:r>
            <a:endParaRPr lang="ko-KR" altLang="en-US" dirty="0">
              <a:effectLst/>
              <a:latin typeface="+mn-ea"/>
              <a:ea typeface="+mn-ea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44216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먼저 관심 인물 설정입니다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앞서서 특정 상황 속에서 변화한 인물들로 설정한다고 말했는데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</a:p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저희는 매출이 증가한 상황속에서 신규 선임되거나 승진 또는 보유 주식이 증가한 인물들이 회사내에서 영향력 있는 인물이라 추측하였고 관심 인물로 설정하였습니다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여기서 매출이 증가 </a:t>
            </a:r>
            <a:r>
              <a:rPr lang="ko-KR" altLang="en-US" dirty="0" err="1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했다의</a:t>
            </a: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기준은 저희 데이터의 시작인 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2014</a:t>
            </a: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년부터 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2023</a:t>
            </a: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년까지의 연도별 누적 순이익 평균 값 이상의 순이익을 달성한 연도로 설정하였습니다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 </a:t>
            </a:r>
            <a:endParaRPr lang="ko-KR" altLang="en-US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3567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앞선 기준에 따라 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년간 중복 없는 전체 인물 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92</a:t>
            </a: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분 중 선정된 관심 인물은 총 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47</a:t>
            </a:r>
            <a:r>
              <a:rPr lang="ko-KR" altLang="en-US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분 입니다</a:t>
            </a:r>
            <a:r>
              <a:rPr lang="en-US" altLang="ko-KR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64797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저희는 인물 데이터를 활용하여 인물 네트워크를 형성하고자 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사회 심리학적으로 유사한 특성의 사람들과 관계를 맺는 유사성의 법칙을 적용하여 인물을 노드로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인물 간의 유사성을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Edge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활용하였습니다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49692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네트워크 형성을 위한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엣지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즉 유사성을 계산하기 위해 노드의 피처들 간 거리를 활용하였습니다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저희는 유사성 계산에 대학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전공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직위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근속연수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담당업무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경력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보유 주식 수 이렇게 총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개의 특성을 사용했습니다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KR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각 특성 별로 수식의 알파에 대한 지수 값인 거리는 특성 별 기준에 따라 설정했습니다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대학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전공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직위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근속연수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담당업무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경력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보유 주식수 이렇게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 특성으로 인물 사이의 유사도를 가중치로 계산하였습니다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00594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대학은 서울과 경기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광역시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그 외 한국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해외 이렇게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가지 범주로 지역을 나누어 해당 지역의 대학에 구분에 따라 거리를 설정하였습니다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그래서 같은 대학은 거리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같은 지역은 거리를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다른 지역은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설정하여 계산하였습니다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BA358-91D6-A54F-A5C1-FE4E098A2AAB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24842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CD0E15-8DF8-6409-7C4B-EB8E30BBE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4E9197-5B9B-8EF4-1FC4-0AE92E92C0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22D3D7-504E-115E-1C4C-A22E324EB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E14E3D-E2E3-A9CC-D289-CF68468E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47E9C-FBC6-25F8-9B67-098218DE7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02746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1CDF38-B93F-5B55-B0FB-FF0D83F1E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FDB5D4-0DD6-F26E-3E85-C1DD644F0D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82B6BE-B61B-0AD2-7CCD-0C69DAF0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988E37-BE44-8501-F016-7377D3B55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AE80AB-3FAB-106C-AA2D-4B1B1B1CA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04061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03E9F4-9150-5A71-ED88-81E2C069B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B904D1-92D5-2942-C62B-442DA000F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F10558-CB94-E96C-D852-02ABB97C7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A4C713-33B4-F5D3-F9E9-63F9D184C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B99FD1-50E6-190E-7035-7AD935887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087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42A6B-8AB6-9506-963B-83B64AE26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DB7822-FD33-8BA1-931F-9C90F2834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A9485E-544F-EA82-3C2A-20694A3F9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846BED-5686-5CAD-DB86-C80709EFF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50C86F-237B-144E-B18A-514858F1F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41232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F60B45-3B1C-FF84-36F1-57390CE05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246609-2623-34B9-783A-A094AD7E6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37EFB5-54EC-65E7-ECC6-4F4F0BD75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2E1BB-BA25-C9DD-F898-95F676CF4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1BEB2B-D61D-2CF3-A07C-7325B7A4F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9381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F7842-95BE-1A28-9975-928100741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EE5CC0-4F75-E74E-0CB2-4239DA1DD0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29B85C-DDBA-FB5D-0A9A-61FBDB9798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AE421B-3C9C-87FD-E302-0AA08F5A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4D9E88-F355-C82E-F732-25200E4BF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23BFE0-E735-488C-3550-8D53E89DB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07584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3C9ED4-0EAA-F3F1-63F8-F8EAFD62B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EE3ABE-2513-3937-029F-64E7327E6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E57247-B5EF-B5B3-0431-DF636A917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78786D-0BBE-9608-0280-84DED15FA0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C1343D3-B8AC-C3D7-1CDA-F99B8E878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BB9FEC-1074-9460-23E2-90DFDE5BD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7C1A7D4-9692-F1E6-489B-4571CF44C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A82FD2A-3B8F-AB35-0849-2461E0BF5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14421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97E88-948C-5000-02EE-632F589AC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3F1AB6-61FB-C0BD-B04C-2033AD910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B41AD-AA5D-3740-1624-2AD304018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D51F94F-5736-6F8A-A2C9-441D9B30D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1530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A6EB04B-2758-0D72-8F42-F10546ABA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D5CAAAD-E536-4EDA-FE27-6336344E7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5C7F62-8503-2CCA-4C16-2797D2DBF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5821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A50EF1-7116-903D-AD41-5D0526943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5C85FC-28BD-24B5-7708-AEE50F168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75E542-1A95-A602-26EB-6D2757AA9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E2BB2C-59FB-7D2D-2DE7-90E529853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21108E-8F3F-93E2-13EF-A7FFCE6FC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32E11F-EFB7-CF5A-A47A-63B16DBD0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25746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CEA493-6820-7557-578D-BFBFBBAD0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154C30D-3DB6-3990-D423-F6B2C69909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33C23D-9F3C-5D5A-330C-E038D02A4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E729AF-7602-E6D9-91C8-C4D06ECA1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3A7E37-2454-6220-220F-8BF30E318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65A16B-A6A9-DEFC-42B2-F34B1EFC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5195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380022A-7FCE-36B6-4548-EA64AE443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4135CD-4389-178E-D68D-CBA9FABCE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51FC2B-0BAD-917E-16F5-F41CA0A778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6F28B-624E-3A47-B6B7-1C6B06041F55}" type="datetimeFigureOut">
              <a:rPr kumimoji="1" lang="ko-Kore-KR" altLang="en-US" smtClean="0"/>
              <a:t>7/12/23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C011B7-97EE-5C62-F923-9AF81EEE73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EADD16-0E8B-55A1-45FA-677088DD89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11618-DFDE-A847-9D1E-DD1529DC289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375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68E3F2-6C4C-9C83-AAC7-93B8ADB4F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4903"/>
            <a:ext cx="9144000" cy="2387600"/>
          </a:xfrm>
        </p:spPr>
        <p:txBody>
          <a:bodyPr>
            <a:normAutofit/>
          </a:bodyPr>
          <a:lstStyle/>
          <a:p>
            <a:r>
              <a:rPr kumimoji="1" lang="ko-Kore-KR" altLang="en-US" sz="4400" b="1" dirty="0">
                <a:solidFill>
                  <a:srgbClr val="006C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유사도 기반 네트워크를 활용한 </a:t>
            </a:r>
            <a:br>
              <a:rPr kumimoji="1" lang="en-US" altLang="ko-Kore-KR" sz="4400" b="1" dirty="0">
                <a:solidFill>
                  <a:srgbClr val="006C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kumimoji="1" lang="ko-Kore-KR" altLang="en-US" sz="4400" b="1" dirty="0">
                <a:solidFill>
                  <a:srgbClr val="006C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중요인물 선정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F3B813B-99D4-B830-9245-7907A32CC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2108"/>
            <a:ext cx="9144000" cy="1655762"/>
          </a:xfrm>
        </p:spPr>
        <p:txBody>
          <a:bodyPr>
            <a:normAutofit/>
          </a:bodyPr>
          <a:lstStyle/>
          <a:p>
            <a:r>
              <a:rPr kumimoji="1" lang="ko-Kore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신의 환수 팀</a:t>
            </a:r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4ABECFC2-F4AF-C764-6395-3B9CA4574447}"/>
              </a:ext>
            </a:extLst>
          </p:cNvPr>
          <p:cNvSpPr txBox="1">
            <a:spLocks/>
          </p:cNvSpPr>
          <p:nvPr/>
        </p:nvSpPr>
        <p:spPr>
          <a:xfrm>
            <a:off x="315149" y="273502"/>
            <a:ext cx="9144000" cy="528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ko-Kore-KR" altLang="en-US" sz="1200" b="1">
                <a:solidFill>
                  <a:schemeClr val="bg1">
                    <a:lumMod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인물</a:t>
            </a:r>
            <a:r>
              <a:rPr kumimoji="1" lang="ko-KR" altLang="en-US" sz="1200" b="1">
                <a:solidFill>
                  <a:schemeClr val="bg1">
                    <a:lumMod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ore-KR" altLang="en-US" sz="1200" b="1">
                <a:solidFill>
                  <a:schemeClr val="bg1">
                    <a:lumMod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데이터</a:t>
            </a:r>
            <a:r>
              <a:rPr kumimoji="1" lang="ko-KR" altLang="en-US" sz="1200" b="1">
                <a:solidFill>
                  <a:schemeClr val="bg1">
                    <a:lumMod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ore-KR" altLang="en-US" sz="1200" b="1">
                <a:solidFill>
                  <a:schemeClr val="bg1">
                    <a:lumMod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분석</a:t>
            </a:r>
            <a:r>
              <a:rPr kumimoji="1" lang="ko-KR" altLang="en-US" sz="1200" b="1">
                <a:solidFill>
                  <a:schemeClr val="bg1">
                    <a:lumMod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1200" b="1" dirty="0">
                <a:solidFill>
                  <a:schemeClr val="bg1">
                    <a:lumMod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아이디어 공모전</a:t>
            </a:r>
            <a:endParaRPr kumimoji="1" lang="ko-Kore-KR" altLang="en-US" sz="1200" b="1" dirty="0">
              <a:solidFill>
                <a:schemeClr val="bg1">
                  <a:lumMod val="50000"/>
                </a:schemeClr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0406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AAED21D-DF2F-85AB-DDA4-9B3A4C1AD3D2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E95885F1-C54E-06DB-3447-095EA8C3BFE2}"/>
              </a:ext>
            </a:extLst>
          </p:cNvPr>
          <p:cNvGrpSpPr/>
          <p:nvPr/>
        </p:nvGrpSpPr>
        <p:grpSpPr>
          <a:xfrm>
            <a:off x="1064466" y="3654516"/>
            <a:ext cx="10351070" cy="1476745"/>
            <a:chOff x="1121616" y="4368891"/>
            <a:chExt cx="10351070" cy="1476745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857D5FEE-E350-0EF4-4945-F6383E979E8B}"/>
                </a:ext>
              </a:extLst>
            </p:cNvPr>
            <p:cNvSpPr/>
            <p:nvPr/>
          </p:nvSpPr>
          <p:spPr>
            <a:xfrm>
              <a:off x="5576912" y="4371901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0F941C0-703C-9B34-2782-823FED0A6CFF}"/>
                </a:ext>
              </a:extLst>
            </p:cNvPr>
            <p:cNvSpPr/>
            <p:nvPr/>
          </p:nvSpPr>
          <p:spPr>
            <a:xfrm>
              <a:off x="4093046" y="4405636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444EF723-A098-80D6-DAD5-1539572E0931}"/>
                </a:ext>
              </a:extLst>
            </p:cNvPr>
            <p:cNvSpPr/>
            <p:nvPr/>
          </p:nvSpPr>
          <p:spPr>
            <a:xfrm>
              <a:off x="2608702" y="4405636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5D3880FE-1CFE-4AF2-1400-5E2DE484EEDF}"/>
                </a:ext>
              </a:extLst>
            </p:cNvPr>
            <p:cNvSpPr/>
            <p:nvPr/>
          </p:nvSpPr>
          <p:spPr>
            <a:xfrm>
              <a:off x="1121616" y="4405636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80D1AD7-83EE-633B-5F0F-7BCF100F2B96}"/>
                </a:ext>
              </a:extLst>
            </p:cNvPr>
            <p:cNvSpPr/>
            <p:nvPr/>
          </p:nvSpPr>
          <p:spPr>
            <a:xfrm>
              <a:off x="7060778" y="4371901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00EEF2C-9BFD-C94A-EB27-1D9A88B585CD}"/>
                </a:ext>
              </a:extLst>
            </p:cNvPr>
            <p:cNvSpPr/>
            <p:nvPr/>
          </p:nvSpPr>
          <p:spPr>
            <a:xfrm>
              <a:off x="8548820" y="4405636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EE10106C-BF07-68A8-D37C-1CD21C59888E}"/>
                </a:ext>
              </a:extLst>
            </p:cNvPr>
            <p:cNvSpPr/>
            <p:nvPr/>
          </p:nvSpPr>
          <p:spPr>
            <a:xfrm>
              <a:off x="10032686" y="4368891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12C02E7-9E8C-D846-4AAB-EFD99F826BD5}"/>
                </a:ext>
              </a:extLst>
            </p:cNvPr>
            <p:cNvSpPr txBox="1"/>
            <p:nvPr/>
          </p:nvSpPr>
          <p:spPr>
            <a:xfrm>
              <a:off x="1349913" y="4940970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경영경제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7A07270-9292-2371-76D8-4A3EF91B6994}"/>
                </a:ext>
              </a:extLst>
            </p:cNvPr>
            <p:cNvSpPr txBox="1"/>
            <p:nvPr/>
          </p:nvSpPr>
          <p:spPr>
            <a:xfrm>
              <a:off x="2838824" y="4940970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사회과학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33866BE-3973-CD53-D4A2-621BFD1F6C4D}"/>
                </a:ext>
              </a:extLst>
            </p:cNvPr>
            <p:cNvSpPr txBox="1"/>
            <p:nvPr/>
          </p:nvSpPr>
          <p:spPr>
            <a:xfrm>
              <a:off x="4519852" y="4940970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법률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9FDD747-7421-EC66-25A1-503FB448E39D}"/>
                </a:ext>
              </a:extLst>
            </p:cNvPr>
            <p:cNvSpPr txBox="1"/>
            <p:nvPr/>
          </p:nvSpPr>
          <p:spPr>
            <a:xfrm>
              <a:off x="6035193" y="4940970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인문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35D3C13-BD78-B22B-194B-D7D4FB557D41}"/>
                </a:ext>
              </a:extLst>
            </p:cNvPr>
            <p:cNvSpPr txBox="1"/>
            <p:nvPr/>
          </p:nvSpPr>
          <p:spPr>
            <a:xfrm>
              <a:off x="7475193" y="4940970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자연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35B3745-2212-F658-F71F-7ECE461DA99B}"/>
                </a:ext>
              </a:extLst>
            </p:cNvPr>
            <p:cNvSpPr txBox="1"/>
            <p:nvPr/>
          </p:nvSpPr>
          <p:spPr>
            <a:xfrm>
              <a:off x="8977714" y="4940970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공학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0AC155-58A1-71C8-3C46-E28A6E8E5FCB}"/>
                </a:ext>
              </a:extLst>
            </p:cNvPr>
            <p:cNvSpPr txBox="1"/>
            <p:nvPr/>
          </p:nvSpPr>
          <p:spPr>
            <a:xfrm>
              <a:off x="10485557" y="4940970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기타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8A83F5E-397F-0AB9-D98B-2793F85BFC54}"/>
              </a:ext>
            </a:extLst>
          </p:cNvPr>
          <p:cNvSpPr txBox="1"/>
          <p:nvPr/>
        </p:nvSpPr>
        <p:spPr>
          <a:xfrm>
            <a:off x="2025971" y="1966789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같은 전공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A7D139-B310-44B4-13DC-B5EAAD5F189C}"/>
              </a:ext>
            </a:extLst>
          </p:cNvPr>
          <p:cNvSpPr txBox="1"/>
          <p:nvPr/>
        </p:nvSpPr>
        <p:spPr>
          <a:xfrm>
            <a:off x="5578069" y="1966789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같은 계열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995D98-50E3-1353-2D2D-ECBE2E909F63}"/>
              </a:ext>
            </a:extLst>
          </p:cNvPr>
          <p:cNvSpPr txBox="1"/>
          <p:nvPr/>
        </p:nvSpPr>
        <p:spPr>
          <a:xfrm>
            <a:off x="9130167" y="1966789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</a:p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다른 계열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6" name="그룹 27">
            <a:extLst>
              <a:ext uri="{FF2B5EF4-FFF2-40B4-BE49-F238E27FC236}">
                <a16:creationId xmlns:a16="http://schemas.microsoft.com/office/drawing/2014/main" id="{931F3FA8-46C7-C199-0B24-91A7A1C3BEE1}"/>
              </a:ext>
            </a:extLst>
          </p:cNvPr>
          <p:cNvGrpSpPr/>
          <p:nvPr/>
        </p:nvGrpSpPr>
        <p:grpSpPr>
          <a:xfrm>
            <a:off x="1560766" y="2904905"/>
            <a:ext cx="9070466" cy="524095"/>
            <a:chOff x="1813651" y="3607123"/>
            <a:chExt cx="9070466" cy="524095"/>
          </a:xfrm>
        </p:grpSpPr>
        <p:grpSp>
          <p:nvGrpSpPr>
            <p:cNvPr id="7" name="그룹 26">
              <a:extLst>
                <a:ext uri="{FF2B5EF4-FFF2-40B4-BE49-F238E27FC236}">
                  <a16:creationId xmlns:a16="http://schemas.microsoft.com/office/drawing/2014/main" id="{D85D6EFD-445F-384D-CB53-4118445A1609}"/>
                </a:ext>
              </a:extLst>
            </p:cNvPr>
            <p:cNvGrpSpPr/>
            <p:nvPr/>
          </p:nvGrpSpPr>
          <p:grpSpPr>
            <a:xfrm>
              <a:off x="2105319" y="3674246"/>
              <a:ext cx="877164" cy="389850"/>
              <a:chOff x="2184668" y="1429849"/>
              <a:chExt cx="877164" cy="389850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091880C-C83F-A297-FFCB-9D890EE9A547}"/>
                  </a:ext>
                </a:extLst>
              </p:cNvPr>
              <p:cNvSpPr txBox="1"/>
              <p:nvPr/>
            </p:nvSpPr>
            <p:spPr>
              <a:xfrm>
                <a:off x="2184668" y="1455497"/>
                <a:ext cx="7184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1600" dirty="0">
                    <a:solidFill>
                      <a:srgbClr val="006CFF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유사성</a:t>
                </a:r>
                <a:endParaRPr kumimoji="1" lang="ko-Kore-KR" altLang="en-US" sz="1600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997B4E-70C7-BCDB-6F29-46A6846E5D23}"/>
                  </a:ext>
                </a:extLst>
              </p:cNvPr>
              <p:cNvSpPr txBox="1"/>
              <p:nvPr/>
            </p:nvSpPr>
            <p:spPr>
              <a:xfrm rot="16200000">
                <a:off x="2697630" y="1455497"/>
                <a:ext cx="38985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ore-KR" altLang="en-US" sz="1600" dirty="0">
                    <a:solidFill>
                      <a:srgbClr val="006CFF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➔</a:t>
                </a:r>
              </a:p>
            </p:txBody>
          </p:sp>
        </p:grpSp>
        <p:sp>
          <p:nvSpPr>
            <p:cNvPr id="8" name="화살표: 위쪽 16">
              <a:extLst>
                <a:ext uri="{FF2B5EF4-FFF2-40B4-BE49-F238E27FC236}">
                  <a16:creationId xmlns:a16="http://schemas.microsoft.com/office/drawing/2014/main" id="{1CCACAEF-5724-CE3E-B2C7-F09B21CDF400}"/>
                </a:ext>
              </a:extLst>
            </p:cNvPr>
            <p:cNvSpPr/>
            <p:nvPr/>
          </p:nvSpPr>
          <p:spPr>
            <a:xfrm rot="16200000">
              <a:off x="6086836" y="-666062"/>
              <a:ext cx="524095" cy="9070466"/>
            </a:xfrm>
            <a:prstGeom prst="upArrow">
              <a:avLst>
                <a:gd name="adj1" fmla="val 50000"/>
                <a:gd name="adj2" fmla="val 51081"/>
              </a:avLst>
            </a:prstGeom>
            <a:solidFill>
              <a:srgbClr val="006CFF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직사각형 28">
            <a:extLst>
              <a:ext uri="{FF2B5EF4-FFF2-40B4-BE49-F238E27FC236}">
                <a16:creationId xmlns:a16="http://schemas.microsoft.com/office/drawing/2014/main" id="{70FB426A-5BDA-6609-BABE-6FEB92C55E78}"/>
              </a:ext>
            </a:extLst>
          </p:cNvPr>
          <p:cNvSpPr/>
          <p:nvPr/>
        </p:nvSpPr>
        <p:spPr>
          <a:xfrm>
            <a:off x="2211667" y="2633247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3" name="직사각형 29">
            <a:extLst>
              <a:ext uri="{FF2B5EF4-FFF2-40B4-BE49-F238E27FC236}">
                <a16:creationId xmlns:a16="http://schemas.microsoft.com/office/drawing/2014/main" id="{6B2B5072-E4DC-1BAD-2BE3-9CA3EF71DBC9}"/>
              </a:ext>
            </a:extLst>
          </p:cNvPr>
          <p:cNvSpPr/>
          <p:nvPr/>
        </p:nvSpPr>
        <p:spPr>
          <a:xfrm>
            <a:off x="5760339" y="2630577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4" name="직사각형 30">
            <a:extLst>
              <a:ext uri="{FF2B5EF4-FFF2-40B4-BE49-F238E27FC236}">
                <a16:creationId xmlns:a16="http://schemas.microsoft.com/office/drawing/2014/main" id="{15714939-A808-1241-682C-19F9BDD6EE01}"/>
              </a:ext>
            </a:extLst>
          </p:cNvPr>
          <p:cNvSpPr/>
          <p:nvPr/>
        </p:nvSpPr>
        <p:spPr>
          <a:xfrm>
            <a:off x="9309011" y="2666795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0A35D8-A783-647E-9B71-D4ED6BB9F7B8}"/>
              </a:ext>
            </a:extLst>
          </p:cNvPr>
          <p:cNvSpPr txBox="1"/>
          <p:nvPr/>
        </p:nvSpPr>
        <p:spPr>
          <a:xfrm>
            <a:off x="4845650" y="746416"/>
            <a:ext cx="250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전공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807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66610A-C51C-AC76-FF5E-9A0F848A6F8F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8B8BC3-704D-FF4F-6C90-A50F3C17A52F}"/>
              </a:ext>
            </a:extLst>
          </p:cNvPr>
          <p:cNvSpPr txBox="1"/>
          <p:nvPr/>
        </p:nvSpPr>
        <p:spPr>
          <a:xfrm>
            <a:off x="4245172" y="1814361"/>
            <a:ext cx="3701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회사 내 인물 </a:t>
            </a:r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</a:t>
            </a:r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직급의 차이로 거리 계산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C6E117D-099F-3583-488D-E9B02FEEA6CD}"/>
              </a:ext>
            </a:extLst>
          </p:cNvPr>
          <p:cNvGrpSpPr/>
          <p:nvPr/>
        </p:nvGrpSpPr>
        <p:grpSpPr>
          <a:xfrm>
            <a:off x="2308883" y="2346430"/>
            <a:ext cx="7574233" cy="369332"/>
            <a:chOff x="2347318" y="3244334"/>
            <a:chExt cx="7574233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E161B9A-E3DF-98C8-3165-C1F68E926359}"/>
                </a:ext>
              </a:extLst>
            </p:cNvPr>
            <p:cNvSpPr txBox="1"/>
            <p:nvPr/>
          </p:nvSpPr>
          <p:spPr>
            <a:xfrm>
              <a:off x="2347318" y="3244334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회장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65E2E36-E060-282E-0693-3420077DD76B}"/>
                </a:ext>
              </a:extLst>
            </p:cNvPr>
            <p:cNvSpPr txBox="1"/>
            <p:nvPr/>
          </p:nvSpPr>
          <p:spPr>
            <a:xfrm>
              <a:off x="3047396" y="3244334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대표이사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AE0DC76-328E-5747-29C2-614FC6D75A78}"/>
                </a:ext>
              </a:extLst>
            </p:cNvPr>
            <p:cNvSpPr txBox="1"/>
            <p:nvPr/>
          </p:nvSpPr>
          <p:spPr>
            <a:xfrm>
              <a:off x="4145017" y="3244334"/>
              <a:ext cx="7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부회장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678E0B-5C61-D0BC-8CC6-04C4BD57D966}"/>
                </a:ext>
              </a:extLst>
            </p:cNvPr>
            <p:cNvSpPr txBox="1"/>
            <p:nvPr/>
          </p:nvSpPr>
          <p:spPr>
            <a:xfrm>
              <a:off x="5043866" y="3244334"/>
              <a:ext cx="582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사장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1A915B4-C972-9B20-B982-67798795971F}"/>
                </a:ext>
              </a:extLst>
            </p:cNvPr>
            <p:cNvSpPr txBox="1"/>
            <p:nvPr/>
          </p:nvSpPr>
          <p:spPr>
            <a:xfrm>
              <a:off x="5743944" y="3244334"/>
              <a:ext cx="7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부사장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CC0285B-EFA7-D48C-20FF-4C7859809A1F}"/>
                </a:ext>
              </a:extLst>
            </p:cNvPr>
            <p:cNvSpPr txBox="1"/>
            <p:nvPr/>
          </p:nvSpPr>
          <p:spPr>
            <a:xfrm>
              <a:off x="6642793" y="3244334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전무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CEB8779-EBE5-6689-3A26-1ADBDBC86570}"/>
                </a:ext>
              </a:extLst>
            </p:cNvPr>
            <p:cNvSpPr txBox="1"/>
            <p:nvPr/>
          </p:nvSpPr>
          <p:spPr>
            <a:xfrm>
              <a:off x="7342871" y="3244334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상무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0E304-A565-E536-B075-7930CFC192D9}"/>
                </a:ext>
              </a:extLst>
            </p:cNvPr>
            <p:cNvSpPr txBox="1"/>
            <p:nvPr/>
          </p:nvSpPr>
          <p:spPr>
            <a:xfrm>
              <a:off x="8042949" y="3244334"/>
              <a:ext cx="7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상무보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E9BAD06-21CD-534F-90C8-81C3079AD6F7}"/>
                </a:ext>
              </a:extLst>
            </p:cNvPr>
            <p:cNvSpPr txBox="1"/>
            <p:nvPr/>
          </p:nvSpPr>
          <p:spPr>
            <a:xfrm>
              <a:off x="8941796" y="3244334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이사대우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BE24901-A19F-7F7B-C8EE-10537298E5CC}"/>
              </a:ext>
            </a:extLst>
          </p:cNvPr>
          <p:cNvSpPr txBox="1"/>
          <p:nvPr/>
        </p:nvSpPr>
        <p:spPr>
          <a:xfrm>
            <a:off x="5501331" y="4059962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사외이사 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CA13FB3-6888-C5E5-91DB-C1DB779C365A}"/>
              </a:ext>
            </a:extLst>
          </p:cNvPr>
          <p:cNvSpPr txBox="1"/>
          <p:nvPr/>
        </p:nvSpPr>
        <p:spPr>
          <a:xfrm>
            <a:off x="4571802" y="3524613"/>
            <a:ext cx="2768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회사 밖 인물 </a:t>
            </a:r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</a:t>
            </a:r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일정 거리 계산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27865EF-C8FC-6B25-AA52-1CEBCA34A6B3}"/>
              </a:ext>
            </a:extLst>
          </p:cNvPr>
          <p:cNvSpPr/>
          <p:nvPr/>
        </p:nvSpPr>
        <p:spPr>
          <a:xfrm>
            <a:off x="6604358" y="4106128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4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4FE4A9B-751F-E91A-EE64-0F0519DDBC37}"/>
              </a:ext>
            </a:extLst>
          </p:cNvPr>
          <p:cNvSpPr/>
          <p:nvPr/>
        </p:nvSpPr>
        <p:spPr>
          <a:xfrm>
            <a:off x="9883116" y="2407452"/>
            <a:ext cx="1422736" cy="2472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단계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별 </a:t>
            </a:r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DD3600-A6DB-D4B6-6419-7AB863947C79}"/>
              </a:ext>
            </a:extLst>
          </p:cNvPr>
          <p:cNvSpPr txBox="1"/>
          <p:nvPr/>
        </p:nvSpPr>
        <p:spPr>
          <a:xfrm>
            <a:off x="4845650" y="746416"/>
            <a:ext cx="250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직위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9646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79DAFF-A8FE-FA71-EC28-186AF2F4A7C2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705EE2-89D4-7D7A-6AFF-CDCA7A92B7BF}"/>
              </a:ext>
            </a:extLst>
          </p:cNvPr>
          <p:cNvSpPr txBox="1"/>
          <p:nvPr/>
        </p:nvSpPr>
        <p:spPr>
          <a:xfrm>
            <a:off x="2882990" y="3286123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5</a:t>
            </a:r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년 단위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로 범주 생성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F18C5-860F-9D3A-780D-6F46680ACF15}"/>
              </a:ext>
            </a:extLst>
          </p:cNvPr>
          <p:cNvSpPr txBox="1"/>
          <p:nvPr/>
        </p:nvSpPr>
        <p:spPr>
          <a:xfrm>
            <a:off x="7463478" y="3286123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차이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로 거리 계산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C358FDEA-FD99-A44A-66D2-EEF83C858173}"/>
              </a:ext>
            </a:extLst>
          </p:cNvPr>
          <p:cNvSpPr/>
          <p:nvPr/>
        </p:nvSpPr>
        <p:spPr>
          <a:xfrm>
            <a:off x="6029460" y="3286124"/>
            <a:ext cx="469557" cy="369331"/>
          </a:xfrm>
          <a:prstGeom prst="rightArrow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9DFD35-BEE0-CE9F-D763-9951E1AB53E9}"/>
              </a:ext>
            </a:extLst>
          </p:cNvPr>
          <p:cNvSpPr/>
          <p:nvPr/>
        </p:nvSpPr>
        <p:spPr>
          <a:xfrm>
            <a:off x="7574148" y="3655455"/>
            <a:ext cx="1422736" cy="2472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단계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별 </a:t>
            </a:r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AB551C-C26C-6AE0-7C4B-63A0E05B7DD7}"/>
              </a:ext>
            </a:extLst>
          </p:cNvPr>
          <p:cNvSpPr txBox="1"/>
          <p:nvPr/>
        </p:nvSpPr>
        <p:spPr>
          <a:xfrm>
            <a:off x="4845650" y="746416"/>
            <a:ext cx="250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근속연수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8749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3C81F-DBEE-DD23-0B36-DD4C40EE3866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5053DF1-DFAE-8FEC-892F-4D9D28DFD96D}"/>
              </a:ext>
            </a:extLst>
          </p:cNvPr>
          <p:cNvGrpSpPr/>
          <p:nvPr/>
        </p:nvGrpSpPr>
        <p:grpSpPr>
          <a:xfrm>
            <a:off x="1888350" y="2988447"/>
            <a:ext cx="877164" cy="389850"/>
            <a:chOff x="2184668" y="1429849"/>
            <a:chExt cx="877164" cy="3898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41BFECD-4724-8804-BB9F-B46F07CDF89C}"/>
                </a:ext>
              </a:extLst>
            </p:cNvPr>
            <p:cNvSpPr txBox="1"/>
            <p:nvPr/>
          </p:nvSpPr>
          <p:spPr>
            <a:xfrm>
              <a:off x="2184668" y="1455497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유사성</a:t>
              </a:r>
              <a:endParaRPr kumimoji="1" lang="ko-Kore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0E484B-B4B9-D94C-DF24-64A179E42696}"/>
                </a:ext>
              </a:extLst>
            </p:cNvPr>
            <p:cNvSpPr txBox="1"/>
            <p:nvPr/>
          </p:nvSpPr>
          <p:spPr>
            <a:xfrm rot="16200000">
              <a:off x="2697630" y="1455497"/>
              <a:ext cx="3898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600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➔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AAE811D-C4C3-9332-2D85-74E8BB36BA88}"/>
              </a:ext>
            </a:extLst>
          </p:cNvPr>
          <p:cNvGrpSpPr/>
          <p:nvPr/>
        </p:nvGrpSpPr>
        <p:grpSpPr>
          <a:xfrm>
            <a:off x="1560767" y="2062822"/>
            <a:ext cx="9070466" cy="2958755"/>
            <a:chOff x="1813651" y="2748621"/>
            <a:chExt cx="9070466" cy="2958755"/>
          </a:xfrm>
        </p:grpSpPr>
        <p:sp>
          <p:nvSpPr>
            <p:cNvPr id="6" name="화살표: 위쪽 16">
              <a:extLst>
                <a:ext uri="{FF2B5EF4-FFF2-40B4-BE49-F238E27FC236}">
                  <a16:creationId xmlns:a16="http://schemas.microsoft.com/office/drawing/2014/main" id="{97C2588A-E65B-C4BB-890A-FA3E6C375438}"/>
                </a:ext>
              </a:extLst>
            </p:cNvPr>
            <p:cNvSpPr/>
            <p:nvPr/>
          </p:nvSpPr>
          <p:spPr>
            <a:xfrm rot="16200000">
              <a:off x="6086836" y="-666062"/>
              <a:ext cx="524095" cy="9070466"/>
            </a:xfrm>
            <a:prstGeom prst="upArrow">
              <a:avLst>
                <a:gd name="adj1" fmla="val 50000"/>
                <a:gd name="adj2" fmla="val 51081"/>
              </a:avLst>
            </a:prstGeom>
            <a:solidFill>
              <a:srgbClr val="006CFF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138ADA5-5C74-160F-5E18-B18955A7C4EA}"/>
                </a:ext>
              </a:extLst>
            </p:cNvPr>
            <p:cNvSpPr txBox="1"/>
            <p:nvPr/>
          </p:nvSpPr>
          <p:spPr>
            <a:xfrm>
              <a:off x="2025971" y="2748623"/>
              <a:ext cx="10358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</a:p>
            <a:p>
              <a:pPr algn="ctr"/>
              <a:r>
                <a:rPr kumimoji="1" lang="ko-KR" altLang="en-US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같은 업무</a:t>
              </a:r>
              <a:endParaRPr kumimoji="1" lang="ko-Kore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A0630A7-32FC-216C-7980-F9F5635F85C4}"/>
                </a:ext>
              </a:extLst>
            </p:cNvPr>
            <p:cNvSpPr txBox="1"/>
            <p:nvPr/>
          </p:nvSpPr>
          <p:spPr>
            <a:xfrm>
              <a:off x="4452549" y="2748621"/>
              <a:ext cx="151355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2</a:t>
              </a:r>
            </a:p>
            <a:p>
              <a:pPr algn="ctr"/>
              <a:r>
                <a:rPr kumimoji="1" lang="ko-KR" altLang="en-US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상위</a:t>
              </a:r>
              <a:r>
                <a:rPr kumimoji="1" lang="en-US" altLang="ko-KR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/</a:t>
              </a:r>
              <a:r>
                <a:rPr kumimoji="1" lang="ko-KR" altLang="en-US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하위 업무</a:t>
              </a:r>
              <a:endParaRPr kumimoji="1" lang="ko-Kore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D64316E-CF05-22D9-58A7-70995A6818B7}"/>
                </a:ext>
              </a:extLst>
            </p:cNvPr>
            <p:cNvSpPr txBox="1"/>
            <p:nvPr/>
          </p:nvSpPr>
          <p:spPr>
            <a:xfrm>
              <a:off x="7258504" y="2748622"/>
              <a:ext cx="10358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3</a:t>
              </a:r>
            </a:p>
            <a:p>
              <a:pPr algn="ctr"/>
              <a:r>
                <a:rPr kumimoji="1" lang="ko-KR" altLang="en-US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같은 계열</a:t>
              </a:r>
              <a:endParaRPr kumimoji="1" lang="ko-Kore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7B35091-6F94-5FC0-CD60-86F848C907F0}"/>
                </a:ext>
              </a:extLst>
            </p:cNvPr>
            <p:cNvSpPr txBox="1"/>
            <p:nvPr/>
          </p:nvSpPr>
          <p:spPr>
            <a:xfrm>
              <a:off x="9848256" y="2748621"/>
              <a:ext cx="10358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4</a:t>
              </a:r>
            </a:p>
            <a:p>
              <a:pPr algn="ctr"/>
              <a:r>
                <a:rPr kumimoji="1" lang="ko-KR" altLang="en-US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다른 계열</a:t>
              </a:r>
              <a:endParaRPr kumimoji="1" lang="ko-Kore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5034DEB-7B71-E5F6-A72E-6450B609CC74}"/>
                </a:ext>
              </a:extLst>
            </p:cNvPr>
            <p:cNvSpPr/>
            <p:nvPr/>
          </p:nvSpPr>
          <p:spPr>
            <a:xfrm>
              <a:off x="6465158" y="4233641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CB817EF-C2B6-0BE7-2328-2B506290EEB9}"/>
                </a:ext>
              </a:extLst>
            </p:cNvPr>
            <p:cNvSpPr/>
            <p:nvPr/>
          </p:nvSpPr>
          <p:spPr>
            <a:xfrm>
              <a:off x="4981292" y="4267376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CDE60E57-980F-1A26-BD56-8BD7B3CB9836}"/>
                </a:ext>
              </a:extLst>
            </p:cNvPr>
            <p:cNvSpPr/>
            <p:nvPr/>
          </p:nvSpPr>
          <p:spPr>
            <a:xfrm>
              <a:off x="3496948" y="4267376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DBBF7808-CA8F-ECB8-A211-0344D18FF3D6}"/>
                </a:ext>
              </a:extLst>
            </p:cNvPr>
            <p:cNvSpPr/>
            <p:nvPr/>
          </p:nvSpPr>
          <p:spPr>
            <a:xfrm>
              <a:off x="2009862" y="4267376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4A4CFE5C-0117-FA9E-B90A-C64ED51C4A5C}"/>
                </a:ext>
              </a:extLst>
            </p:cNvPr>
            <p:cNvSpPr/>
            <p:nvPr/>
          </p:nvSpPr>
          <p:spPr>
            <a:xfrm>
              <a:off x="7949024" y="4233641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12BE9C46-AF99-0CA9-6118-5E174925143B}"/>
                </a:ext>
              </a:extLst>
            </p:cNvPr>
            <p:cNvSpPr/>
            <p:nvPr/>
          </p:nvSpPr>
          <p:spPr>
            <a:xfrm>
              <a:off x="9437066" y="4267376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9BAD115-4489-3952-6980-A18C6D59C1E4}"/>
                </a:ext>
              </a:extLst>
            </p:cNvPr>
            <p:cNvSpPr txBox="1"/>
            <p:nvPr/>
          </p:nvSpPr>
          <p:spPr>
            <a:xfrm>
              <a:off x="2335942" y="4802710"/>
              <a:ext cx="7841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IT</a:t>
              </a:r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계열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21463DC-8E90-D4D6-076F-B854A1BF7540}"/>
                </a:ext>
              </a:extLst>
            </p:cNvPr>
            <p:cNvSpPr txBox="1"/>
            <p:nvPr/>
          </p:nvSpPr>
          <p:spPr>
            <a:xfrm>
              <a:off x="3727070" y="4802710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본사영업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3206C89-0D35-16F4-BD10-BBDE105E08A9}"/>
                </a:ext>
              </a:extLst>
            </p:cNvPr>
            <p:cNvSpPr txBox="1"/>
            <p:nvPr/>
          </p:nvSpPr>
          <p:spPr>
            <a:xfrm>
              <a:off x="5209327" y="4802710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본사관리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0CA8A85-23C6-D3D2-49D3-ADC339646FA7}"/>
                </a:ext>
              </a:extLst>
            </p:cNvPr>
            <p:cNvSpPr txBox="1"/>
            <p:nvPr/>
          </p:nvSpPr>
          <p:spPr>
            <a:xfrm>
              <a:off x="6824054" y="4802710"/>
              <a:ext cx="7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리서치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31BBF63-B224-3627-45BF-B8697160681C}"/>
                </a:ext>
              </a:extLst>
            </p:cNvPr>
            <p:cNvSpPr txBox="1"/>
            <p:nvPr/>
          </p:nvSpPr>
          <p:spPr>
            <a:xfrm>
              <a:off x="8363439" y="4802710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고객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D28B1E4-A117-9F28-3615-53D8601EE48F}"/>
                </a:ext>
              </a:extLst>
            </p:cNvPr>
            <p:cNvSpPr txBox="1"/>
            <p:nvPr/>
          </p:nvSpPr>
          <p:spPr>
            <a:xfrm>
              <a:off x="9865960" y="4802710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기타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D7AB746-91C3-8A9B-08E1-FC55CF59BE88}"/>
              </a:ext>
            </a:extLst>
          </p:cNvPr>
          <p:cNvSpPr/>
          <p:nvPr/>
        </p:nvSpPr>
        <p:spPr>
          <a:xfrm>
            <a:off x="1926896" y="2720202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52A48C6-F95A-F7C0-81B7-18D043CE3189}"/>
              </a:ext>
            </a:extLst>
          </p:cNvPr>
          <p:cNvSpPr/>
          <p:nvPr/>
        </p:nvSpPr>
        <p:spPr>
          <a:xfrm>
            <a:off x="4610910" y="2729017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EEE117C-9F5F-1DAF-0B8B-7E67493DD132}"/>
              </a:ext>
            </a:extLst>
          </p:cNvPr>
          <p:cNvSpPr/>
          <p:nvPr/>
        </p:nvSpPr>
        <p:spPr>
          <a:xfrm>
            <a:off x="7214112" y="2714834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1D17B85-A683-D94E-0ACB-1DD268544B3C}"/>
              </a:ext>
            </a:extLst>
          </p:cNvPr>
          <p:cNvSpPr/>
          <p:nvPr/>
        </p:nvSpPr>
        <p:spPr>
          <a:xfrm>
            <a:off x="9763211" y="2709153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25EEDA-4996-717C-CD45-20CE5F630EEC}"/>
              </a:ext>
            </a:extLst>
          </p:cNvPr>
          <p:cNvSpPr txBox="1"/>
          <p:nvPr/>
        </p:nvSpPr>
        <p:spPr>
          <a:xfrm>
            <a:off x="4845650" y="746416"/>
            <a:ext cx="250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담당 업무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4992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9B95B0-7CE7-75CE-672D-2A5320FCA67F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1BA2CD40-20B7-1597-08E1-27B2008D3BCE}"/>
              </a:ext>
            </a:extLst>
          </p:cNvPr>
          <p:cNvSpPr/>
          <p:nvPr/>
        </p:nvSpPr>
        <p:spPr>
          <a:xfrm>
            <a:off x="5772266" y="3429000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C0D246A-0DAB-958B-CD4E-5DF88566E3E4}"/>
              </a:ext>
            </a:extLst>
          </p:cNvPr>
          <p:cNvSpPr/>
          <p:nvPr/>
        </p:nvSpPr>
        <p:spPr>
          <a:xfrm>
            <a:off x="4287922" y="3429000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35B2C04-F987-BD2C-3BAA-B44A975E5F51}"/>
              </a:ext>
            </a:extLst>
          </p:cNvPr>
          <p:cNvSpPr/>
          <p:nvPr/>
        </p:nvSpPr>
        <p:spPr>
          <a:xfrm>
            <a:off x="2800836" y="3429000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0F738303-91D3-1A9C-B89D-EDC906774376}"/>
              </a:ext>
            </a:extLst>
          </p:cNvPr>
          <p:cNvSpPr/>
          <p:nvPr/>
        </p:nvSpPr>
        <p:spPr>
          <a:xfrm>
            <a:off x="7253134" y="3429000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730148-361F-C043-DF90-F4E2841D094C}"/>
              </a:ext>
            </a:extLst>
          </p:cNvPr>
          <p:cNvSpPr txBox="1"/>
          <p:nvPr/>
        </p:nvSpPr>
        <p:spPr>
          <a:xfrm>
            <a:off x="3041267" y="3818314"/>
            <a:ext cx="9797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대신증권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자회사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A6CB31-E61B-9C03-04CD-FBAC1FAE309B}"/>
              </a:ext>
            </a:extLst>
          </p:cNvPr>
          <p:cNvSpPr txBox="1"/>
          <p:nvPr/>
        </p:nvSpPr>
        <p:spPr>
          <a:xfrm>
            <a:off x="4534920" y="3930599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대신증권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75C688-66C4-162E-0F9B-D85FEF9E0558}"/>
              </a:ext>
            </a:extLst>
          </p:cNvPr>
          <p:cNvSpPr txBox="1"/>
          <p:nvPr/>
        </p:nvSpPr>
        <p:spPr>
          <a:xfrm>
            <a:off x="6000301" y="3964334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타증권사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33749A-9528-2D27-1707-490C0B4A2A67}"/>
              </a:ext>
            </a:extLst>
          </p:cNvPr>
          <p:cNvSpPr txBox="1"/>
          <p:nvPr/>
        </p:nvSpPr>
        <p:spPr>
          <a:xfrm>
            <a:off x="7682028" y="3964334"/>
            <a:ext cx="582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기타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14A5E6-2490-FB83-A482-B396425AA007}"/>
              </a:ext>
            </a:extLst>
          </p:cNvPr>
          <p:cNvSpPr txBox="1"/>
          <p:nvPr/>
        </p:nvSpPr>
        <p:spPr>
          <a:xfrm>
            <a:off x="4845650" y="746416"/>
            <a:ext cx="250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경력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68E39C-FC72-0C74-540D-F7D85AA541AB}"/>
              </a:ext>
            </a:extLst>
          </p:cNvPr>
          <p:cNvSpPr txBox="1"/>
          <p:nvPr/>
        </p:nvSpPr>
        <p:spPr>
          <a:xfrm>
            <a:off x="2029182" y="1330031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같은 경력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1F820F-9E62-CF6D-14D1-AF4E71DD057E}"/>
              </a:ext>
            </a:extLst>
          </p:cNvPr>
          <p:cNvSpPr txBox="1"/>
          <p:nvPr/>
        </p:nvSpPr>
        <p:spPr>
          <a:xfrm>
            <a:off x="2029181" y="2511696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다른 경력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105E3C9-ECC6-CA42-D0DE-BE3FA9CF6E32}"/>
              </a:ext>
            </a:extLst>
          </p:cNvPr>
          <p:cNvSpPr/>
          <p:nvPr/>
        </p:nvSpPr>
        <p:spPr>
          <a:xfrm>
            <a:off x="3217507" y="1653196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3BC888F-F6A8-2567-DDEF-6FBBF682DBB5}"/>
              </a:ext>
            </a:extLst>
          </p:cNvPr>
          <p:cNvSpPr/>
          <p:nvPr/>
        </p:nvSpPr>
        <p:spPr>
          <a:xfrm>
            <a:off x="7682028" y="5211747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4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B473022-E19A-345F-B00C-459A67677081}"/>
                  </a:ext>
                </a:extLst>
              </p:cNvPr>
              <p:cNvSpPr txBox="1"/>
              <p:nvPr/>
            </p:nvSpPr>
            <p:spPr>
              <a:xfrm>
                <a:off x="2939978" y="2756383"/>
                <a:ext cx="48123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ore-KR" dirty="0"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:</a:t>
                </a:r>
                <a:r>
                  <a:rPr kumimoji="1" lang="ko-KR" altLang="en-US" dirty="0"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 최대거리 최소거리 평균 </a:t>
                </a:r>
                <a:r>
                  <a:rPr kumimoji="1" lang="en-US" altLang="ko-KR" dirty="0"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–</a:t>
                </a:r>
                <a:r>
                  <a:rPr kumimoji="1" lang="ko-KR" altLang="en-US" dirty="0"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 </a:t>
                </a:r>
                <a:r>
                  <a:rPr kumimoji="1" lang="en-US" altLang="ko-KR" dirty="0"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(</a:t>
                </a:r>
                <a:r>
                  <a:rPr kumimoji="1" lang="ko-KR" altLang="en-US" dirty="0"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겹치는 경력 수</a:t>
                </a:r>
                <a14:m>
                  <m:oMath xmlns:m="http://schemas.openxmlformats.org/officeDocument/2006/math">
                    <m:r>
                      <a:rPr kumimoji="1" lang="en-US" altLang="ko-KR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Pretendard Medium" panose="02000503000000020004" pitchFamily="2" charset="-127"/>
                      </a:rPr>
                      <m:t>×</m:t>
                    </m:r>
                  </m:oMath>
                </a14:m>
                <a:r>
                  <a:rPr kumimoji="1" lang="en-US" altLang="ko-Kore-KR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0</a:t>
                </a:r>
                <a:r>
                  <a:rPr kumimoji="1" lang="en-US" altLang="ko-KR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.5)</a:t>
                </a:r>
                <a:endParaRPr kumimoji="1" lang="ko-Kore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B473022-E19A-345F-B00C-459A676770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9978" y="2756383"/>
                <a:ext cx="4812309" cy="369332"/>
              </a:xfrm>
              <a:prstGeom prst="rect">
                <a:avLst/>
              </a:prstGeom>
              <a:blipFill>
                <a:blip r:embed="rId3"/>
                <a:stretch>
                  <a:fillRect t="-3226" b="-19355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직선 연결선 9">
            <a:extLst>
              <a:ext uri="{FF2B5EF4-FFF2-40B4-BE49-F238E27FC236}">
                <a16:creationId xmlns:a16="http://schemas.microsoft.com/office/drawing/2014/main" id="{103A04D8-7009-A7F0-D214-9697616CC67B}"/>
              </a:ext>
            </a:extLst>
          </p:cNvPr>
          <p:cNvCxnSpPr>
            <a:cxnSpLocks/>
          </p:cNvCxnSpPr>
          <p:nvPr/>
        </p:nvCxnSpPr>
        <p:spPr>
          <a:xfrm flipV="1">
            <a:off x="3036887" y="5106065"/>
            <a:ext cx="4064953" cy="2127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5BB9172-A084-D987-CC49-0FF3160C7DA5}"/>
              </a:ext>
            </a:extLst>
          </p:cNvPr>
          <p:cNvSpPr/>
          <p:nvPr/>
        </p:nvSpPr>
        <p:spPr>
          <a:xfrm>
            <a:off x="4357995" y="5241459"/>
            <a:ext cx="1422736" cy="2472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단계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별 </a:t>
            </a:r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7427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83D103-937D-5608-5CD8-9E1EA5286927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D073BB-A631-5AA8-2496-65E078ED7898}"/>
              </a:ext>
            </a:extLst>
          </p:cNvPr>
          <p:cNvSpPr txBox="1"/>
          <p:nvPr/>
        </p:nvSpPr>
        <p:spPr>
          <a:xfrm>
            <a:off x="4845650" y="746416"/>
            <a:ext cx="250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보유 주식 수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B2FD9F-3D76-81A1-D6E0-C636B6B4A9CB}"/>
              </a:ext>
            </a:extLst>
          </p:cNvPr>
          <p:cNvSpPr txBox="1"/>
          <p:nvPr/>
        </p:nvSpPr>
        <p:spPr>
          <a:xfrm>
            <a:off x="5042808" y="3265228"/>
            <a:ext cx="2077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100</a:t>
            </a:r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단위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로 범주 생성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6EFA41-7E72-733B-015C-787EFA139D97}"/>
              </a:ext>
            </a:extLst>
          </p:cNvPr>
          <p:cNvSpPr txBox="1"/>
          <p:nvPr/>
        </p:nvSpPr>
        <p:spPr>
          <a:xfrm>
            <a:off x="9422121" y="3265228"/>
            <a:ext cx="2085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범주의</a:t>
            </a:r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로그 스케일링</a:t>
            </a:r>
            <a:endParaRPr kumimoji="1" lang="en-US" altLang="ko-KR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C14BA6B4-03E9-0B02-B9EF-FC013BE05200}"/>
              </a:ext>
            </a:extLst>
          </p:cNvPr>
          <p:cNvSpPr/>
          <p:nvPr/>
        </p:nvSpPr>
        <p:spPr>
          <a:xfrm>
            <a:off x="8313111" y="3265229"/>
            <a:ext cx="469557" cy="369331"/>
          </a:xfrm>
          <a:prstGeom prst="rightArrow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C280F96-D5B0-D211-1425-490DB2ABFF12}"/>
              </a:ext>
            </a:extLst>
          </p:cNvPr>
          <p:cNvSpPr/>
          <p:nvPr/>
        </p:nvSpPr>
        <p:spPr>
          <a:xfrm>
            <a:off x="9753664" y="3634560"/>
            <a:ext cx="1422736" cy="2472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단계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sz="16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별 </a:t>
            </a:r>
            <a:r>
              <a:rPr kumimoji="1" lang="ko-Kore-KR" altLang="en-US" sz="16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62C199-94AD-566F-B750-5B52018856CF}"/>
              </a:ext>
            </a:extLst>
          </p:cNvPr>
          <p:cNvSpPr txBox="1"/>
          <p:nvPr/>
        </p:nvSpPr>
        <p:spPr>
          <a:xfrm>
            <a:off x="981695" y="3265228"/>
            <a:ext cx="1688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주식의 </a:t>
            </a:r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차이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계산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1" name="오른쪽 화살표[R] 10">
            <a:extLst>
              <a:ext uri="{FF2B5EF4-FFF2-40B4-BE49-F238E27FC236}">
                <a16:creationId xmlns:a16="http://schemas.microsoft.com/office/drawing/2014/main" id="{E16C51AE-0149-44CB-08A0-0074D7A5D271}"/>
              </a:ext>
            </a:extLst>
          </p:cNvPr>
          <p:cNvSpPr/>
          <p:nvPr/>
        </p:nvSpPr>
        <p:spPr>
          <a:xfrm>
            <a:off x="3380764" y="3265229"/>
            <a:ext cx="469557" cy="369331"/>
          </a:xfrm>
          <a:prstGeom prst="rightArrow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852296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6D1639-D112-058C-D8F6-B3049E642FBA}"/>
              </a:ext>
            </a:extLst>
          </p:cNvPr>
          <p:cNvSpPr txBox="1"/>
          <p:nvPr/>
        </p:nvSpPr>
        <p:spPr>
          <a:xfrm>
            <a:off x="5233267" y="1513982"/>
            <a:ext cx="17254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Threshold </a:t>
            </a:r>
            <a:endParaRPr kumimoji="1" lang="ko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DE631F-08A9-8BA3-AAB6-4544F2B5D033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cxnSp>
        <p:nvCxnSpPr>
          <p:cNvPr id="12" name="직선 연결선 2">
            <a:extLst>
              <a:ext uri="{FF2B5EF4-FFF2-40B4-BE49-F238E27FC236}">
                <a16:creationId xmlns:a16="http://schemas.microsoft.com/office/drawing/2014/main" id="{46233FE3-0645-B489-6506-0F8317A6A800}"/>
              </a:ext>
            </a:extLst>
          </p:cNvPr>
          <p:cNvCxnSpPr>
            <a:cxnSpLocks/>
          </p:cNvCxnSpPr>
          <p:nvPr/>
        </p:nvCxnSpPr>
        <p:spPr>
          <a:xfrm>
            <a:off x="1790700" y="2443326"/>
            <a:ext cx="86106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9">
            <a:extLst>
              <a:ext uri="{FF2B5EF4-FFF2-40B4-BE49-F238E27FC236}">
                <a16:creationId xmlns:a16="http://schemas.microsoft.com/office/drawing/2014/main" id="{A776A627-0F8D-DBA2-1583-48FFADE4062D}"/>
              </a:ext>
            </a:extLst>
          </p:cNvPr>
          <p:cNvCxnSpPr>
            <a:cxnSpLocks/>
          </p:cNvCxnSpPr>
          <p:nvPr/>
        </p:nvCxnSpPr>
        <p:spPr>
          <a:xfrm>
            <a:off x="1790700" y="2458538"/>
            <a:ext cx="0" cy="3089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직선 연결선 9">
            <a:extLst>
              <a:ext uri="{FF2B5EF4-FFF2-40B4-BE49-F238E27FC236}">
                <a16:creationId xmlns:a16="http://schemas.microsoft.com/office/drawing/2014/main" id="{C74CF221-12C8-E8E3-8215-ECEE2F7C5405}"/>
              </a:ext>
            </a:extLst>
          </p:cNvPr>
          <p:cNvCxnSpPr>
            <a:cxnSpLocks/>
          </p:cNvCxnSpPr>
          <p:nvPr/>
        </p:nvCxnSpPr>
        <p:spPr>
          <a:xfrm>
            <a:off x="8684884" y="2458538"/>
            <a:ext cx="0" cy="3089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B13B064-AFBA-51B9-4B53-33AD0C787A54}"/>
              </a:ext>
            </a:extLst>
          </p:cNvPr>
          <p:cNvSpPr txBox="1"/>
          <p:nvPr/>
        </p:nvSpPr>
        <p:spPr>
          <a:xfrm>
            <a:off x="1269657" y="2726340"/>
            <a:ext cx="1351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100% 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연결</a:t>
            </a: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0B2D97-BED7-5533-2F0F-7C3785E25644}"/>
              </a:ext>
            </a:extLst>
          </p:cNvPr>
          <p:cNvSpPr txBox="1"/>
          <p:nvPr/>
        </p:nvSpPr>
        <p:spPr>
          <a:xfrm>
            <a:off x="8211888" y="2782669"/>
            <a:ext cx="1351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25% 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연결</a:t>
            </a:r>
          </a:p>
          <a:p>
            <a:endParaRPr kumimoji="1" lang="en-US" altLang="ko-KR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078CB13D-A236-0113-98CA-3248A12A6B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098"/>
          <a:stretch/>
        </p:blipFill>
        <p:spPr>
          <a:xfrm>
            <a:off x="623954" y="3311115"/>
            <a:ext cx="2333492" cy="205117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A7CF869-86C6-C5F0-5B0D-B2BF7F951C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628"/>
          <a:stretch/>
        </p:blipFill>
        <p:spPr>
          <a:xfrm>
            <a:off x="7307140" y="3382655"/>
            <a:ext cx="2755487" cy="235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745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675C92-2F7A-2460-2638-6114884F2105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44607E-A617-EE5F-02FC-DAB1D49302F4}"/>
              </a:ext>
            </a:extLst>
          </p:cNvPr>
          <p:cNvSpPr txBox="1"/>
          <p:nvPr/>
        </p:nvSpPr>
        <p:spPr>
          <a:xfrm>
            <a:off x="4904161" y="895538"/>
            <a:ext cx="2230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네트워크 생성 결과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endParaRPr kumimoji="1" lang="ko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D6DB65-57EC-DF80-2B58-A4E04F3E4E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828" y="1465785"/>
            <a:ext cx="2665838" cy="4364070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844371A7-C18F-D4EC-670F-7AA328FCFDE9}"/>
              </a:ext>
            </a:extLst>
          </p:cNvPr>
          <p:cNvSpPr/>
          <p:nvPr/>
        </p:nvSpPr>
        <p:spPr>
          <a:xfrm>
            <a:off x="6586779" y="2669964"/>
            <a:ext cx="360000" cy="36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7DC2DC-5D94-8EC9-F43D-AF0B7E8B709E}"/>
              </a:ext>
            </a:extLst>
          </p:cNvPr>
          <p:cNvSpPr txBox="1"/>
          <p:nvPr/>
        </p:nvSpPr>
        <p:spPr>
          <a:xfrm>
            <a:off x="7134274" y="2637442"/>
            <a:ext cx="31582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관심 인물 </a:t>
            </a:r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=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sz="16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영향력있는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인물로 추정</a:t>
            </a:r>
            <a:endParaRPr kumimoji="1"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A559253-1472-9027-E1A6-477EF1F8316B}"/>
              </a:ext>
            </a:extLst>
          </p:cNvPr>
          <p:cNvSpPr/>
          <p:nvPr/>
        </p:nvSpPr>
        <p:spPr>
          <a:xfrm>
            <a:off x="6586779" y="3648037"/>
            <a:ext cx="360000" cy="360000"/>
          </a:xfrm>
          <a:prstGeom prst="ellipse">
            <a:avLst/>
          </a:prstGeom>
          <a:solidFill>
            <a:srgbClr val="AED9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A9448B-B5DF-06E1-BC6D-7D671B9CDFFD}"/>
              </a:ext>
            </a:extLst>
          </p:cNvPr>
          <p:cNvSpPr txBox="1"/>
          <p:nvPr/>
        </p:nvSpPr>
        <p:spPr>
          <a:xfrm>
            <a:off x="7134274" y="3647820"/>
            <a:ext cx="2800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관심 인물로 선정되지 않은 인물</a:t>
            </a:r>
            <a:endParaRPr kumimoji="1"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5AB64AEE-BCB9-F985-3B81-4C40EF78F832}"/>
              </a:ext>
            </a:extLst>
          </p:cNvPr>
          <p:cNvSpPr/>
          <p:nvPr/>
        </p:nvSpPr>
        <p:spPr>
          <a:xfrm>
            <a:off x="1756979" y="2388037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7081AC5-4117-7A86-5D22-AAD16335242E}"/>
              </a:ext>
            </a:extLst>
          </p:cNvPr>
          <p:cNvSpPr/>
          <p:nvPr/>
        </p:nvSpPr>
        <p:spPr>
          <a:xfrm>
            <a:off x="2840694" y="2975996"/>
            <a:ext cx="2434892" cy="2341213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26716B-B421-DC05-2B08-162232ED6622}"/>
              </a:ext>
            </a:extLst>
          </p:cNvPr>
          <p:cNvSpPr txBox="1"/>
          <p:nvPr/>
        </p:nvSpPr>
        <p:spPr>
          <a:xfrm>
            <a:off x="934244" y="2656690"/>
            <a:ext cx="1351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사외이사</a:t>
            </a: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DAA21B-2097-BD7B-B084-EA312CB805D9}"/>
              </a:ext>
            </a:extLst>
          </p:cNvPr>
          <p:cNvSpPr txBox="1"/>
          <p:nvPr/>
        </p:nvSpPr>
        <p:spPr>
          <a:xfrm>
            <a:off x="5002374" y="4732434"/>
            <a:ext cx="1351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사내이사</a:t>
            </a: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DEE2D67-1B64-A33A-3E5D-A278A7EC9CCD}"/>
              </a:ext>
            </a:extLst>
          </p:cNvPr>
          <p:cNvSpPr/>
          <p:nvPr/>
        </p:nvSpPr>
        <p:spPr>
          <a:xfrm>
            <a:off x="3728237" y="1884067"/>
            <a:ext cx="443713" cy="427244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1050D7-F98F-6108-5A75-5EAD975AAD60}"/>
              </a:ext>
            </a:extLst>
          </p:cNvPr>
          <p:cNvSpPr txBox="1"/>
          <p:nvPr/>
        </p:nvSpPr>
        <p:spPr>
          <a:xfrm>
            <a:off x="4198577" y="1883757"/>
            <a:ext cx="1351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회장</a:t>
            </a: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69618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C1A539C-FF4E-BE96-E0D8-56F1EDC57F75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2E70FD-DB35-1DC3-37E8-1C6706E5C58B}"/>
              </a:ext>
            </a:extLst>
          </p:cNvPr>
          <p:cNvSpPr txBox="1"/>
          <p:nvPr/>
        </p:nvSpPr>
        <p:spPr>
          <a:xfrm>
            <a:off x="4904161" y="895538"/>
            <a:ext cx="2230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네트워크 생성 결과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endParaRPr kumimoji="1" lang="ko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91193B19-6224-68E5-BBD3-0B756AB345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496311"/>
              </p:ext>
            </p:extLst>
          </p:nvPr>
        </p:nvGraphicFramePr>
        <p:xfrm>
          <a:off x="232712" y="1645384"/>
          <a:ext cx="11726575" cy="46467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5315">
                  <a:extLst>
                    <a:ext uri="{9D8B030D-6E8A-4147-A177-3AD203B41FA5}">
                      <a16:colId xmlns:a16="http://schemas.microsoft.com/office/drawing/2014/main" val="1740712063"/>
                    </a:ext>
                  </a:extLst>
                </a:gridCol>
                <a:gridCol w="2345315">
                  <a:extLst>
                    <a:ext uri="{9D8B030D-6E8A-4147-A177-3AD203B41FA5}">
                      <a16:colId xmlns:a16="http://schemas.microsoft.com/office/drawing/2014/main" val="1355088384"/>
                    </a:ext>
                  </a:extLst>
                </a:gridCol>
                <a:gridCol w="2345315">
                  <a:extLst>
                    <a:ext uri="{9D8B030D-6E8A-4147-A177-3AD203B41FA5}">
                      <a16:colId xmlns:a16="http://schemas.microsoft.com/office/drawing/2014/main" val="3510716756"/>
                    </a:ext>
                  </a:extLst>
                </a:gridCol>
                <a:gridCol w="2345315">
                  <a:extLst>
                    <a:ext uri="{9D8B030D-6E8A-4147-A177-3AD203B41FA5}">
                      <a16:colId xmlns:a16="http://schemas.microsoft.com/office/drawing/2014/main" val="33222247"/>
                    </a:ext>
                  </a:extLst>
                </a:gridCol>
                <a:gridCol w="2345315">
                  <a:extLst>
                    <a:ext uri="{9D8B030D-6E8A-4147-A177-3AD203B41FA5}">
                      <a16:colId xmlns:a16="http://schemas.microsoft.com/office/drawing/2014/main" val="687985339"/>
                    </a:ext>
                  </a:extLst>
                </a:gridCol>
              </a:tblGrid>
              <a:tr h="4280961"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124439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2014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2015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2016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2017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2018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6668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9510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7C165-AE33-DCA2-B536-16E4539CEF35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91DD2A-5646-16CF-5FF7-DFC720A47B43}"/>
              </a:ext>
            </a:extLst>
          </p:cNvPr>
          <p:cNvSpPr txBox="1"/>
          <p:nvPr/>
        </p:nvSpPr>
        <p:spPr>
          <a:xfrm>
            <a:off x="4904161" y="895538"/>
            <a:ext cx="2230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네트워크 생성 결과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endParaRPr kumimoji="1" lang="ko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2" name="Table 15">
            <a:extLst>
              <a:ext uri="{FF2B5EF4-FFF2-40B4-BE49-F238E27FC236}">
                <a16:creationId xmlns:a16="http://schemas.microsoft.com/office/drawing/2014/main" id="{1B0CCC13-68A1-4FDB-8896-B19C060CB0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540992"/>
              </p:ext>
            </p:extLst>
          </p:nvPr>
        </p:nvGraphicFramePr>
        <p:xfrm>
          <a:off x="232712" y="1645384"/>
          <a:ext cx="11726575" cy="46467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5315">
                  <a:extLst>
                    <a:ext uri="{9D8B030D-6E8A-4147-A177-3AD203B41FA5}">
                      <a16:colId xmlns:a16="http://schemas.microsoft.com/office/drawing/2014/main" val="1740712063"/>
                    </a:ext>
                  </a:extLst>
                </a:gridCol>
                <a:gridCol w="2345315">
                  <a:extLst>
                    <a:ext uri="{9D8B030D-6E8A-4147-A177-3AD203B41FA5}">
                      <a16:colId xmlns:a16="http://schemas.microsoft.com/office/drawing/2014/main" val="1355088384"/>
                    </a:ext>
                  </a:extLst>
                </a:gridCol>
                <a:gridCol w="2345315">
                  <a:extLst>
                    <a:ext uri="{9D8B030D-6E8A-4147-A177-3AD203B41FA5}">
                      <a16:colId xmlns:a16="http://schemas.microsoft.com/office/drawing/2014/main" val="3510716756"/>
                    </a:ext>
                  </a:extLst>
                </a:gridCol>
                <a:gridCol w="2345315">
                  <a:extLst>
                    <a:ext uri="{9D8B030D-6E8A-4147-A177-3AD203B41FA5}">
                      <a16:colId xmlns:a16="http://schemas.microsoft.com/office/drawing/2014/main" val="33222247"/>
                    </a:ext>
                  </a:extLst>
                </a:gridCol>
                <a:gridCol w="2345315">
                  <a:extLst>
                    <a:ext uri="{9D8B030D-6E8A-4147-A177-3AD203B41FA5}">
                      <a16:colId xmlns:a16="http://schemas.microsoft.com/office/drawing/2014/main" val="687985339"/>
                    </a:ext>
                  </a:extLst>
                </a:gridCol>
              </a:tblGrid>
              <a:tr h="4280961"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KR" dirty="0"/>
                    </a:p>
                  </a:txBody>
                  <a:tcPr anchor="ctr"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124439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2019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2020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2021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2022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2023</a:t>
                      </a:r>
                      <a:endParaRPr lang="en-KR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6668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976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02A94D-FD6A-C833-1A61-718C45EE5E61}"/>
              </a:ext>
            </a:extLst>
          </p:cNvPr>
          <p:cNvSpPr txBox="1"/>
          <p:nvPr/>
        </p:nvSpPr>
        <p:spPr>
          <a:xfrm>
            <a:off x="481153" y="34319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E5AA99-F794-670D-2C5C-31B3D4D8EE33}"/>
              </a:ext>
            </a:extLst>
          </p:cNvPr>
          <p:cNvSpPr txBox="1"/>
          <p:nvPr/>
        </p:nvSpPr>
        <p:spPr>
          <a:xfrm>
            <a:off x="481153" y="2535160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분석 목표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AD0554-AA0E-1DDB-6CD9-9C5C229B672D}"/>
              </a:ext>
            </a:extLst>
          </p:cNvPr>
          <p:cNvSpPr txBox="1"/>
          <p:nvPr/>
        </p:nvSpPr>
        <p:spPr>
          <a:xfrm>
            <a:off x="481153" y="3494566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분석 과정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9217E1-F232-BD9D-4E0F-7B2102D5165D}"/>
              </a:ext>
            </a:extLst>
          </p:cNvPr>
          <p:cNvSpPr txBox="1"/>
          <p:nvPr/>
        </p:nvSpPr>
        <p:spPr>
          <a:xfrm>
            <a:off x="481153" y="4453973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</a:p>
          <a:p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9137246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D4367CC-0990-4D36-4A60-85418AF45313}"/>
              </a:ext>
            </a:extLst>
          </p:cNvPr>
          <p:cNvGrpSpPr/>
          <p:nvPr/>
        </p:nvGrpSpPr>
        <p:grpSpPr>
          <a:xfrm>
            <a:off x="786575" y="1761673"/>
            <a:ext cx="10618850" cy="4153344"/>
            <a:chOff x="686371" y="1740830"/>
            <a:chExt cx="10618850" cy="415334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5AEF3E9D-D898-2D9E-C64E-DD83548E73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539" t="15001" r="51920" b="49907"/>
            <a:stretch/>
          </p:blipFill>
          <p:spPr>
            <a:xfrm>
              <a:off x="2928550" y="3065184"/>
              <a:ext cx="1853513" cy="111210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CF56067-0929-8CB4-395D-66FB03197A60}"/>
                </a:ext>
              </a:extLst>
            </p:cNvPr>
            <p:cNvSpPr txBox="1"/>
            <p:nvPr/>
          </p:nvSpPr>
          <p:spPr>
            <a:xfrm>
              <a:off x="2861914" y="1764991"/>
              <a:ext cx="1986787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2</a:t>
              </a:r>
            </a:p>
            <a:p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연결정도 </a:t>
              </a:r>
              <a:r>
                <a:rPr kumimoji="1" lang="ko-KR" altLang="en-US" sz="16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중심성</a:t>
              </a:r>
              <a:endPara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(Degree Centrality)</a:t>
              </a:r>
              <a:endPara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endPara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EF7F1E7-290F-B9BC-1814-DAF970FB7E01}"/>
                </a:ext>
              </a:extLst>
            </p:cNvPr>
            <p:cNvSpPr txBox="1"/>
            <p:nvPr/>
          </p:nvSpPr>
          <p:spPr>
            <a:xfrm>
              <a:off x="874628" y="1764991"/>
              <a:ext cx="1986787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</a:p>
            <a:p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관심인물과 연결성</a:t>
              </a:r>
            </a:p>
            <a:p>
              <a:endPara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23A4589-2558-02D8-A83B-8D6D17C361F4}"/>
                </a:ext>
              </a:extLst>
            </p:cNvPr>
            <p:cNvSpPr txBox="1"/>
            <p:nvPr/>
          </p:nvSpPr>
          <p:spPr>
            <a:xfrm>
              <a:off x="5062153" y="1740830"/>
              <a:ext cx="1986787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3</a:t>
              </a:r>
            </a:p>
            <a:p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매개 </a:t>
              </a:r>
              <a:r>
                <a:rPr kumimoji="1" lang="ko-KR" altLang="en-US" sz="16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중심성</a:t>
              </a:r>
              <a:endPara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(Betweenness</a:t>
              </a:r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Centrality)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7746EC-1D2F-52D4-B788-F40EF9D669B2}"/>
                </a:ext>
              </a:extLst>
            </p:cNvPr>
            <p:cNvSpPr txBox="1"/>
            <p:nvPr/>
          </p:nvSpPr>
          <p:spPr>
            <a:xfrm>
              <a:off x="7262392" y="1764991"/>
              <a:ext cx="1986787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4</a:t>
              </a:r>
            </a:p>
            <a:p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근접 </a:t>
              </a:r>
              <a:r>
                <a:rPr kumimoji="1" lang="ko-KR" altLang="en-US" sz="16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중심성</a:t>
              </a:r>
              <a:endPara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(Closeness</a:t>
              </a:r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Centrality)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F7F57C-E71B-35EF-8B51-B8CD7D7AD0A1}"/>
                </a:ext>
              </a:extLst>
            </p:cNvPr>
            <p:cNvSpPr txBox="1"/>
            <p:nvPr/>
          </p:nvSpPr>
          <p:spPr>
            <a:xfrm>
              <a:off x="9263450" y="1740830"/>
              <a:ext cx="1986787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5</a:t>
              </a:r>
            </a:p>
            <a:p>
              <a:r>
                <a:rPr kumimoji="1" lang="ko-KR" altLang="en-US" sz="16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아이겐벡터</a:t>
              </a:r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ko-KR" altLang="en-US" sz="16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중심성</a:t>
              </a:r>
              <a:endPara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(Eigenvector Centrality)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9B86BCB-6E6A-AE49-1F46-A87C3DF022B4}"/>
                </a:ext>
              </a:extLst>
            </p:cNvPr>
            <p:cNvSpPr/>
            <p:nvPr/>
          </p:nvSpPr>
          <p:spPr>
            <a:xfrm>
              <a:off x="686371" y="4469307"/>
              <a:ext cx="1853514" cy="1424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관심인물과 얼마나 연결되어 있는지 나타내는 지표</a:t>
              </a:r>
              <a:endParaRPr kumimoji="1" lang="ko-Kore-KR" altLang="en-US" sz="1400" dirty="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E854B37-3F89-BB7B-BB4C-02DAC04CFE04}"/>
                </a:ext>
              </a:extLst>
            </p:cNvPr>
            <p:cNvSpPr/>
            <p:nvPr/>
          </p:nvSpPr>
          <p:spPr>
            <a:xfrm>
              <a:off x="2861914" y="4469307"/>
              <a:ext cx="1853514" cy="1424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한 노드가 얼마나 많은 노드들과 관계를 맺고 있는지 나타내는 지표</a:t>
              </a:r>
              <a:endParaRPr kumimoji="1" lang="ko-Kore-KR" altLang="en-US" sz="1400" dirty="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DAFE826-6F99-3DA1-CD3A-E51214E3EADD}"/>
                </a:ext>
              </a:extLst>
            </p:cNvPr>
            <p:cNvSpPr/>
            <p:nvPr/>
          </p:nvSpPr>
          <p:spPr>
            <a:xfrm>
              <a:off x="5062153" y="4469307"/>
              <a:ext cx="1853514" cy="1424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노드끼리 연결을 가장 빨리 해주는 경로 위에 있는 정도를 나타내는 지표</a:t>
              </a:r>
              <a:endParaRPr kumimoji="1" lang="ko-Kore-KR" altLang="en-US" sz="1400" dirty="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2A81D42-ECE6-EA54-B12D-68DF4F33B987}"/>
                </a:ext>
              </a:extLst>
            </p:cNvPr>
            <p:cNvSpPr/>
            <p:nvPr/>
          </p:nvSpPr>
          <p:spPr>
            <a:xfrm>
              <a:off x="7262392" y="4469307"/>
              <a:ext cx="1853514" cy="1424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각 노드 간의 거리를 바탕으로 중심성을 나타내는 지표</a:t>
              </a:r>
              <a:endParaRPr kumimoji="1" lang="ko-Kore-KR" altLang="en-US" sz="1400" dirty="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FD8D8DE-07A3-934B-9D1C-D3733F0FD459}"/>
                </a:ext>
              </a:extLst>
            </p:cNvPr>
            <p:cNvSpPr/>
            <p:nvPr/>
          </p:nvSpPr>
          <p:spPr>
            <a:xfrm>
              <a:off x="9451707" y="4469307"/>
              <a:ext cx="1853514" cy="1424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자신과 연결된 다른 노드들이 네트워크 내에서 얼마나 중요한지 파악하는 지표</a:t>
              </a:r>
              <a:endParaRPr kumimoji="1" lang="ko-Kore-KR" altLang="en-US" sz="1400" dirty="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CA153F8-F55B-AB5A-1680-604C6B6FDD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947" t="14161" r="32345" b="50000"/>
            <a:stretch/>
          </p:blipFill>
          <p:spPr>
            <a:xfrm>
              <a:off x="4848701" y="3007773"/>
              <a:ext cx="1853512" cy="1071830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05B02052-65BD-6177-5D00-8E5BC4B7AF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1610" t="16122" r="8410" b="50000"/>
            <a:stretch/>
          </p:blipFill>
          <p:spPr>
            <a:xfrm>
              <a:off x="7048940" y="2983612"/>
              <a:ext cx="1891936" cy="1071830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7EC8501A-41DE-1620-EA03-B82359AEE3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862" t="61991" r="56715" b="1584"/>
            <a:stretch/>
          </p:blipFill>
          <p:spPr>
            <a:xfrm>
              <a:off x="9451707" y="2903199"/>
              <a:ext cx="1470193" cy="1240574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267481B4-4A4D-6AC2-E682-08AA99058F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862" t="61991" r="56715" b="1584"/>
            <a:stretch/>
          </p:blipFill>
          <p:spPr>
            <a:xfrm>
              <a:off x="902895" y="2899240"/>
              <a:ext cx="1470193" cy="1240574"/>
            </a:xfrm>
            <a:prstGeom prst="rect">
              <a:avLst/>
            </a:prstGeom>
          </p:spPr>
        </p:pic>
        <p:cxnSp>
          <p:nvCxnSpPr>
            <p:cNvPr id="23" name="직선 연결선 9">
              <a:extLst>
                <a:ext uri="{FF2B5EF4-FFF2-40B4-BE49-F238E27FC236}">
                  <a16:creationId xmlns:a16="http://schemas.microsoft.com/office/drawing/2014/main" id="{67B0E5CF-3B3E-755D-7F62-F9AD7D5D0C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33110" y="3181999"/>
              <a:ext cx="209761" cy="186898"/>
            </a:xfrm>
            <a:prstGeom prst="line">
              <a:avLst/>
            </a:prstGeom>
            <a:ln w="95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699F8BF-6CD0-C465-B832-445448B30DF9}"/>
                </a:ext>
              </a:extLst>
            </p:cNvPr>
            <p:cNvSpPr txBox="1"/>
            <p:nvPr/>
          </p:nvSpPr>
          <p:spPr>
            <a:xfrm>
              <a:off x="1554964" y="2915824"/>
              <a:ext cx="743369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ko-KR" altLang="en-US" sz="1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관심인물</a:t>
              </a:r>
              <a:endPara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C2402F6-ED9A-F454-3B65-184F93B69FBB}"/>
              </a:ext>
            </a:extLst>
          </p:cNvPr>
          <p:cNvSpPr txBox="1"/>
          <p:nvPr/>
        </p:nvSpPr>
        <p:spPr>
          <a:xfrm>
            <a:off x="7460314" y="6426883"/>
            <a:ext cx="5247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*출처 </a:t>
            </a:r>
            <a:r>
              <a:rPr kumimoji="1" lang="en-US" altLang="ko-KR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</a:t>
            </a:r>
            <a:r>
              <a:rPr kumimoji="1" lang="ko-KR" altLang="en-US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Research Gate,</a:t>
            </a:r>
            <a:r>
              <a:rPr kumimoji="1" lang="ko-KR" altLang="en-US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https://</a:t>
            </a:r>
            <a:r>
              <a:rPr kumimoji="1" lang="en-US" altLang="ko-KR" sz="900" dirty="0" err="1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www.researchgate.net</a:t>
            </a:r>
            <a:r>
              <a:rPr kumimoji="1" lang="en-US" altLang="ko-KR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/figure/Basic-concept-of-network-centralities-A-Hubs-connector-or-provincial-refer-to_fig3_333968671</a:t>
            </a:r>
            <a:endParaRPr kumimoji="1" lang="ko-Kore-KR" altLang="en-US" sz="900" dirty="0">
              <a:solidFill>
                <a:schemeClr val="bg1">
                  <a:lumMod val="50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046726-7B32-041F-F950-36534DE08436}"/>
              </a:ext>
            </a:extLst>
          </p:cNvPr>
          <p:cNvSpPr txBox="1"/>
          <p:nvPr/>
        </p:nvSpPr>
        <p:spPr>
          <a:xfrm>
            <a:off x="4904161" y="895538"/>
            <a:ext cx="2230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중심성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지표값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endParaRPr kumimoji="1" lang="ko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AC2098-F7C0-5A05-CFB5-2C17B7B8FD88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8428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6F5CA7B-0ADD-4507-9C34-B4C57FD8B5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32298"/>
              </p:ext>
            </p:extLst>
          </p:nvPr>
        </p:nvGraphicFramePr>
        <p:xfrm>
          <a:off x="1283969" y="968534"/>
          <a:ext cx="9624062" cy="14698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0.552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0.064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0.566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0.351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0.517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0.056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0.541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0.320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장우철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0.448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장우철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0.034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장우철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0.498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장우철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0.305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0.414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0.030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0.479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0.285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0.379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0.017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0.461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박규상</a:t>
                      </a:r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0.283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002A3BE-ED6D-FA47-9AAC-99A8BE03468A}"/>
              </a:ext>
            </a:extLst>
          </p:cNvPr>
          <p:cNvSpPr txBox="1"/>
          <p:nvPr/>
        </p:nvSpPr>
        <p:spPr>
          <a:xfrm>
            <a:off x="445769" y="968534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2014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4E1F63-139E-5865-BD81-FBECF682D601}"/>
              </a:ext>
            </a:extLst>
          </p:cNvPr>
          <p:cNvSpPr txBox="1"/>
          <p:nvPr/>
        </p:nvSpPr>
        <p:spPr>
          <a:xfrm>
            <a:off x="4980943" y="322203"/>
            <a:ext cx="2230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연도별 인물 중요도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endParaRPr kumimoji="1" lang="ko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991224F-835E-6AE6-37A8-EED07FABB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026642"/>
              </p:ext>
            </p:extLst>
          </p:nvPr>
        </p:nvGraphicFramePr>
        <p:xfrm>
          <a:off x="1283968" y="2769382"/>
          <a:ext cx="9624062" cy="14698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0.534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0.077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0.576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0.339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0.534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0.062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0.576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0.328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0.052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0.556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장우철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배영훈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0.434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배영훈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0.047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배영훈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0.520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0.272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박규상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0.027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0.504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배영훈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0.269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C684958-72A2-B2BF-91C5-FDF81C1C4C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183522"/>
              </p:ext>
            </p:extLst>
          </p:nvPr>
        </p:nvGraphicFramePr>
        <p:xfrm>
          <a:off x="1283968" y="4641374"/>
          <a:ext cx="9624062" cy="14698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김경식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김경식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0.559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김경식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0.244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김경식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0.628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김경식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0.300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김성원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0.072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0.554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0.275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배영훈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0.068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0.554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배영훈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0.267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이정화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이정화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0.382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김창봉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0.066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배영훈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0.544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장우철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0.262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장우철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0.382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0.064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0.533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0.257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2752EEA-5B5D-F251-B918-4F1A0C9D103C}"/>
              </a:ext>
            </a:extLst>
          </p:cNvPr>
          <p:cNvSpPr txBox="1"/>
          <p:nvPr/>
        </p:nvSpPr>
        <p:spPr>
          <a:xfrm>
            <a:off x="445768" y="2665505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2015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7D376B-FABD-219B-58F8-4629BA2BA7C3}"/>
              </a:ext>
            </a:extLst>
          </p:cNvPr>
          <p:cNvSpPr txBox="1"/>
          <p:nvPr/>
        </p:nvSpPr>
        <p:spPr>
          <a:xfrm>
            <a:off x="445768" y="4603700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2016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4085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48AFEEA-46FA-4B18-0D03-DC51C79E3E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6488579"/>
              </p:ext>
            </p:extLst>
          </p:nvPr>
        </p:nvGraphicFramePr>
        <p:xfrm>
          <a:off x="1283968" y="4641374"/>
          <a:ext cx="9624062" cy="14698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졍연우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0.528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0.058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0.589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0.314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16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0.472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0.053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0.531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0.296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0.445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0.036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0.531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0.294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0.445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최명재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0.031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0.519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0.270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0.389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0.031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0.495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</a:t>
                      </a:r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0.245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C936BB2-B9A1-0B85-7922-3BE54A05C5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620336"/>
              </p:ext>
            </p:extLst>
          </p:nvPr>
        </p:nvGraphicFramePr>
        <p:xfrm>
          <a:off x="1283968" y="2769382"/>
          <a:ext cx="9624062" cy="14698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이득원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이득원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0.531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박성준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0.055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이득원</a:t>
                      </a:r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0.570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이득원</a:t>
                      </a:r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0.321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</a:t>
                      </a:r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13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0.050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0.551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0.307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0.469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0.045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0.533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0.293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0.438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이문수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0.034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0.517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0.267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0.438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0.032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0.501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0.255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6810F665-EB0B-3C8C-8F48-873863ADF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071291"/>
              </p:ext>
            </p:extLst>
          </p:nvPr>
        </p:nvGraphicFramePr>
        <p:xfrm>
          <a:off x="1283969" y="968534"/>
          <a:ext cx="9624062" cy="14698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이정화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0.516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김성원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0.268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김성원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0.560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이정화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0.316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12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이정화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0.484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이지원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0.199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0.560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정재중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0.316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최명재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정재중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0.484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0.098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이정화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0.547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0.310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정재중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0.452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0.057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정재중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0.547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0.303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김성원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0.419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이정화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0.045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0.523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최명재</a:t>
                      </a:r>
                      <a:r>
                        <a:rPr lang="ko-KR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en-US" sz="90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0.285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FCDA0D2-545E-073B-143C-8E9518E17E11}"/>
              </a:ext>
            </a:extLst>
          </p:cNvPr>
          <p:cNvSpPr txBox="1"/>
          <p:nvPr/>
        </p:nvSpPr>
        <p:spPr>
          <a:xfrm>
            <a:off x="445769" y="968534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2017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91A988-5CD5-2F31-B0BC-53420A8660F4}"/>
              </a:ext>
            </a:extLst>
          </p:cNvPr>
          <p:cNvSpPr txBox="1"/>
          <p:nvPr/>
        </p:nvSpPr>
        <p:spPr>
          <a:xfrm>
            <a:off x="445768" y="2665505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2018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EB321D-3033-10AF-6AEF-55463F79FD52}"/>
              </a:ext>
            </a:extLst>
          </p:cNvPr>
          <p:cNvSpPr txBox="1"/>
          <p:nvPr/>
        </p:nvSpPr>
        <p:spPr>
          <a:xfrm>
            <a:off x="445768" y="4603700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2019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41806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2BF0C64-62EE-C37F-1DF8-2D6FB6B2E1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376677"/>
              </p:ext>
            </p:extLst>
          </p:nvPr>
        </p:nvGraphicFramePr>
        <p:xfrm>
          <a:off x="1230628" y="289560"/>
          <a:ext cx="9624062" cy="1447802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22912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0.514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0.062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0.579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0.297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0.486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0.054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0.563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0.296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0.486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신재범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0.048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0.548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0.280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0.457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 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0.040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0.548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0.276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 </a:t>
                      </a:r>
                      <a:r>
                        <a:rPr lang="en-US" sz="90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0.429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0.037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0.534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0.273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6F9C4F13-3869-2AAB-F682-7047DA719A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760847"/>
              </p:ext>
            </p:extLst>
          </p:nvPr>
        </p:nvGraphicFramePr>
        <p:xfrm>
          <a:off x="1230628" y="1889762"/>
          <a:ext cx="9624062" cy="14698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0.541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0.079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0.579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0.292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0.514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0.048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0.563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0.280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0.514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 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0.030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0.563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0.279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0.459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0.026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0.533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0.277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김성원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김성원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0.432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길기모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0.018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김성원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0.518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0.268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C136A71-6701-9FF8-9DE3-61001BC61B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540188"/>
              </p:ext>
            </p:extLst>
          </p:nvPr>
        </p:nvGraphicFramePr>
        <p:xfrm>
          <a:off x="1230628" y="3512030"/>
          <a:ext cx="9624062" cy="14698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0.610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0.075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0.633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0.300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0.488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김경렬</a:t>
                      </a: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0.047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0.558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최대경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0.267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14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최대경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0.488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최대경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0.031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최대경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0.558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김성균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0.261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김성균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0.463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0.030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김성균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0.545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0.259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0.439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김성균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0.020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김경렬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0.533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0.248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C85B89A-3E2C-2CFC-C5FA-F397FE5738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25454"/>
              </p:ext>
            </p:extLst>
          </p:nvPr>
        </p:nvGraphicFramePr>
        <p:xfrm>
          <a:off x="1230628" y="5134298"/>
          <a:ext cx="9624062" cy="14698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24599">
                  <a:extLst>
                    <a:ext uri="{9D8B030D-6E8A-4147-A177-3AD203B41FA5}">
                      <a16:colId xmlns:a16="http://schemas.microsoft.com/office/drawing/2014/main" val="2813455472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674155986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3786042843"/>
                    </a:ext>
                  </a:extLst>
                </a:gridCol>
                <a:gridCol w="1924599">
                  <a:extLst>
                    <a:ext uri="{9D8B030D-6E8A-4147-A177-3AD203B41FA5}">
                      <a16:colId xmlns:a16="http://schemas.microsoft.com/office/drawing/2014/main" val="2972188954"/>
                    </a:ext>
                  </a:extLst>
                </a:gridCol>
                <a:gridCol w="1925666">
                  <a:extLst>
                    <a:ext uri="{9D8B030D-6E8A-4147-A177-3AD203B41FA5}">
                      <a16:colId xmlns:a16="http://schemas.microsoft.com/office/drawing/2014/main" val="4261494240"/>
                    </a:ext>
                  </a:extLst>
                </a:gridCol>
              </a:tblGrid>
              <a:tr h="244978">
                <a:tc>
                  <a:txBody>
                    <a:bodyPr/>
                    <a:lstStyle/>
                    <a:p>
                      <a:pPr algn="just" latinLnBrk="0"/>
                      <a:r>
                        <a:rPr lang="ko-KR" alt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</a:t>
                      </a:r>
                      <a:r>
                        <a:rPr lang="ko-KR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인물과 연결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Degree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Betweenness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Closeness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900" b="1" i="0" kern="100" dirty="0">
                          <a:solidFill>
                            <a:srgbClr val="006CFF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Eigenvector</a:t>
                      </a:r>
                      <a:endParaRPr lang="ko-Kore-KR" sz="1000" b="1" i="0" kern="100" dirty="0">
                        <a:solidFill>
                          <a:srgbClr val="006CFF"/>
                        </a:solidFill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9549111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15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0.564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 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0.072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0.599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0.287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4853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13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0.462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김광혁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0.042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0.539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최대경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0.264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16106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13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0.462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박성희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0.028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최대경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0.539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김성균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0.262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891029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신재범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최대경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0.462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김성균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0.026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김성균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0.539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0.262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0776190"/>
                  </a:ext>
                </a:extLst>
              </a:tr>
              <a:tr h="244978"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12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</a:t>
                      </a:r>
                      <a:r>
                        <a:rPr lang="en-US" sz="900" b="0" i="0" kern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0.462</a:t>
                      </a:r>
                      <a:endParaRPr lang="ko-Kore-KR" sz="100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0.025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 err="1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송종원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0.526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</a:t>
                      </a:r>
                      <a:r>
                        <a:rPr lang="en-US" sz="900" b="0" i="0" kern="0" dirty="0">
                          <a:solidFill>
                            <a:srgbClr val="000000"/>
                          </a:solidFill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0.262</a:t>
                      </a:r>
                      <a:endParaRPr lang="ko-Kore-KR" sz="100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406648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E242878-7225-529C-AA24-8A0F34F2727C}"/>
              </a:ext>
            </a:extLst>
          </p:cNvPr>
          <p:cNvSpPr txBox="1"/>
          <p:nvPr/>
        </p:nvSpPr>
        <p:spPr>
          <a:xfrm>
            <a:off x="392428" y="267494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2020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F22097-5013-D04E-55ED-03EB4F92D595}"/>
              </a:ext>
            </a:extLst>
          </p:cNvPr>
          <p:cNvSpPr txBox="1"/>
          <p:nvPr/>
        </p:nvSpPr>
        <p:spPr>
          <a:xfrm>
            <a:off x="392428" y="1889762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2021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5462E8-97DD-6BD1-4B52-4825F48F1021}"/>
              </a:ext>
            </a:extLst>
          </p:cNvPr>
          <p:cNvSpPr txBox="1"/>
          <p:nvPr/>
        </p:nvSpPr>
        <p:spPr>
          <a:xfrm>
            <a:off x="392428" y="3512030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2022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9BC0BF-93DC-8CE8-60BC-39C73D3A7876}"/>
              </a:ext>
            </a:extLst>
          </p:cNvPr>
          <p:cNvSpPr txBox="1"/>
          <p:nvPr/>
        </p:nvSpPr>
        <p:spPr>
          <a:xfrm>
            <a:off x="392428" y="5173472"/>
            <a:ext cx="83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2023</a:t>
            </a:r>
            <a:endParaRPr lang="en-KR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1204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E431186-5457-A001-DF7B-03E842D7B00C}"/>
              </a:ext>
            </a:extLst>
          </p:cNvPr>
          <p:cNvSpPr/>
          <p:nvPr/>
        </p:nvSpPr>
        <p:spPr>
          <a:xfrm>
            <a:off x="7651995" y="1911327"/>
            <a:ext cx="2592060" cy="42801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082B25B-E250-EB0B-0C27-373784A4A9B3}"/>
              </a:ext>
            </a:extLst>
          </p:cNvPr>
          <p:cNvSpPr/>
          <p:nvPr/>
        </p:nvSpPr>
        <p:spPr>
          <a:xfrm>
            <a:off x="4860302" y="1911327"/>
            <a:ext cx="2592060" cy="42801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1D6D5-34E8-1AA1-FA8E-9265419C60AF}"/>
              </a:ext>
            </a:extLst>
          </p:cNvPr>
          <p:cNvSpPr txBox="1"/>
          <p:nvPr/>
        </p:nvSpPr>
        <p:spPr>
          <a:xfrm>
            <a:off x="4904161" y="895538"/>
            <a:ext cx="2230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네트워크 분석 결과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endParaRPr kumimoji="1" lang="ko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87BD129-A86A-68A7-0B5A-A287DC9D1F0C}"/>
              </a:ext>
            </a:extLst>
          </p:cNvPr>
          <p:cNvSpPr/>
          <p:nvPr/>
        </p:nvSpPr>
        <p:spPr>
          <a:xfrm>
            <a:off x="2068609" y="1911327"/>
            <a:ext cx="2592060" cy="42801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8D85E9-5811-3AC3-BD56-0B49F521CA57}"/>
              </a:ext>
            </a:extLst>
          </p:cNvPr>
          <p:cNvSpPr txBox="1"/>
          <p:nvPr/>
        </p:nvSpPr>
        <p:spPr>
          <a:xfrm>
            <a:off x="2062225" y="1544710"/>
            <a:ext cx="2742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[1] 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관심인물 선정 기준 </a:t>
            </a:r>
            <a:r>
              <a:rPr kumimoji="1" lang="ko-KR" altLang="en-US" sz="1600" dirty="0" err="1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유의미</a:t>
            </a:r>
            <a:endParaRPr kumimoji="1" lang="ko-KR" altLang="en-US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endParaRPr kumimoji="1" lang="ko-Kore-KR" altLang="en-US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1C03F4-BAEE-11AC-C49B-D98E2882FF03}"/>
              </a:ext>
            </a:extLst>
          </p:cNvPr>
          <p:cNvSpPr txBox="1"/>
          <p:nvPr/>
        </p:nvSpPr>
        <p:spPr>
          <a:xfrm>
            <a:off x="4935331" y="1557321"/>
            <a:ext cx="25920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ore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대신증권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경력의 영향력</a:t>
            </a:r>
            <a:endParaRPr kumimoji="1" lang="ko-Kore-KR" altLang="en-US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94FD88-CBC8-6557-49BB-1A0352174A01}"/>
              </a:ext>
            </a:extLst>
          </p:cNvPr>
          <p:cNvSpPr txBox="1"/>
          <p:nvPr/>
        </p:nvSpPr>
        <p:spPr>
          <a:xfrm>
            <a:off x="7981929" y="1541869"/>
            <a:ext cx="25920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[3] 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지배구조 추론</a:t>
            </a:r>
            <a:endParaRPr kumimoji="1" lang="ko-Kore-KR" altLang="en-US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59C17E-0E54-70B2-2177-61DE5B05A595}"/>
              </a:ext>
            </a:extLst>
          </p:cNvPr>
          <p:cNvSpPr txBox="1"/>
          <p:nvPr/>
        </p:nvSpPr>
        <p:spPr>
          <a:xfrm>
            <a:off x="2261361" y="2088653"/>
            <a:ext cx="23054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관심인물과 연결 </a:t>
            </a:r>
            <a:r>
              <a:rPr lang="ko-KR" altLang="en-US" sz="1600" dirty="0" err="1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지표값이</a:t>
            </a:r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높은 사람일수록 전체적으로 다른 지표의 값들도 높게 나온 것을 확인 </a:t>
            </a:r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상 중요도가 높은 사람으로 판단</a:t>
            </a:r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매출액의 증가에 따른 개인의 변화가 회사 내에서의 인물의 중요도를 판단할 수 있는 간략한 지표로서 작동</a:t>
            </a:r>
          </a:p>
          <a:p>
            <a:endParaRPr lang="ko-KR" altLang="en-US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endParaRPr kumimoji="1" lang="en-US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AC9ECB-5AD5-8F8F-C1C3-077CDF230FA4}"/>
              </a:ext>
            </a:extLst>
          </p:cNvPr>
          <p:cNvSpPr txBox="1"/>
          <p:nvPr/>
        </p:nvSpPr>
        <p:spPr>
          <a:xfrm rot="5400000">
            <a:off x="3192128" y="3474693"/>
            <a:ext cx="4439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➔</a:t>
            </a:r>
            <a:endParaRPr kumimoji="1" lang="ko-Kore-KR" altLang="en-US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EA862A-94ED-FF40-2DCB-12ECFEB71104}"/>
              </a:ext>
            </a:extLst>
          </p:cNvPr>
          <p:cNvSpPr txBox="1"/>
          <p:nvPr/>
        </p:nvSpPr>
        <p:spPr>
          <a:xfrm rot="5400000">
            <a:off x="3192128" y="4481442"/>
            <a:ext cx="4439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➔</a:t>
            </a:r>
            <a:endParaRPr kumimoji="1" lang="ko-Kore-KR" altLang="en-US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69755E-D32E-75D5-4DDE-6AF8E269026A}"/>
              </a:ext>
            </a:extLst>
          </p:cNvPr>
          <p:cNvSpPr txBox="1"/>
          <p:nvPr/>
        </p:nvSpPr>
        <p:spPr>
          <a:xfrm>
            <a:off x="4939857" y="3051235"/>
            <a:ext cx="243726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관심인물과 연결 </a:t>
            </a:r>
            <a:r>
              <a:rPr lang="ko-KR" altLang="en-US" sz="1600" dirty="0" err="1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지표값</a:t>
            </a:r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상위 </a:t>
            </a:r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5</a:t>
            </a:r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명의 특성 분석</a:t>
            </a:r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lang="ko-KR" altLang="en-US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83%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대신증권에서만 종사</a:t>
            </a:r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17%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 대신증권에서 일한 경험</a:t>
            </a:r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(1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명을 제외하곤 대신증권 </a:t>
            </a:r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&amp;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자회사 경력</a:t>
            </a:r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7E6F4E-84BC-1543-6BDA-EC2E97E75A28}"/>
              </a:ext>
            </a:extLst>
          </p:cNvPr>
          <p:cNvSpPr txBox="1"/>
          <p:nvPr/>
        </p:nvSpPr>
        <p:spPr>
          <a:xfrm rot="5400000">
            <a:off x="5936511" y="3702244"/>
            <a:ext cx="4439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➔</a:t>
            </a:r>
            <a:endParaRPr kumimoji="1" lang="ko-Kore-KR" altLang="en-US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544E0A8-A6D3-61EE-A224-57FFA27067DF}"/>
              </a:ext>
            </a:extLst>
          </p:cNvPr>
          <p:cNvSpPr txBox="1"/>
          <p:nvPr/>
        </p:nvSpPr>
        <p:spPr>
          <a:xfrm>
            <a:off x="7678328" y="2812023"/>
            <a:ext cx="24372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고위직 인물들은 연결된 노드가 적고 연결이 많은 대부분의 인물들은 중간계급</a:t>
            </a:r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고위직 인물들은 관계가 적고 중간 직급들이 활발한 관계를 가짐</a:t>
            </a:r>
            <a:endParaRPr lang="ko-KR" altLang="en-US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endParaRPr lang="ko-KR" altLang="en-US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5F14D1-87D1-C0EF-6CC7-413F07861556}"/>
              </a:ext>
            </a:extLst>
          </p:cNvPr>
          <p:cNvSpPr txBox="1"/>
          <p:nvPr/>
        </p:nvSpPr>
        <p:spPr>
          <a:xfrm rot="5400000">
            <a:off x="8674982" y="3674439"/>
            <a:ext cx="4439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➔</a:t>
            </a:r>
            <a:endParaRPr kumimoji="1" lang="ko-Kore-KR" altLang="en-US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45E744-69D4-C5E9-AC66-CF19E76691D6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5384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791303-4CC7-0AAA-EF86-C40CC886D91B}"/>
              </a:ext>
            </a:extLst>
          </p:cNvPr>
          <p:cNvSpPr txBox="1"/>
          <p:nvPr/>
        </p:nvSpPr>
        <p:spPr>
          <a:xfrm>
            <a:off x="1616658" y="5008616"/>
            <a:ext cx="16805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매개 </a:t>
            </a:r>
            <a:r>
              <a:rPr kumimoji="1" lang="ko-KR" altLang="en-US" sz="16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중심성</a:t>
            </a:r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중간 관리자 역할</a:t>
            </a:r>
            <a:endParaRPr kumimoji="1" lang="en-US" altLang="ko-KR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조직의 버팀목</a:t>
            </a:r>
            <a:endParaRPr kumimoji="1" lang="en-US" altLang="ko-KR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094290-10AB-A2AF-87A7-809DFE7A39CA}"/>
              </a:ext>
            </a:extLst>
          </p:cNvPr>
          <p:cNvSpPr txBox="1"/>
          <p:nvPr/>
        </p:nvSpPr>
        <p:spPr>
          <a:xfrm>
            <a:off x="4279914" y="5008616"/>
            <a:ext cx="17899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연결정도 </a:t>
            </a:r>
            <a:r>
              <a:rPr kumimoji="1" lang="ko-KR" altLang="en-US" sz="16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중심성</a:t>
            </a:r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ko-KR" altLang="en-US" sz="1600" dirty="0" err="1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커뮤니케이터</a:t>
            </a:r>
            <a:endParaRPr kumimoji="1" lang="en-US" altLang="ko-KR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1FE056-36D1-AB81-C0CD-8A36A3CA3A02}"/>
              </a:ext>
            </a:extLst>
          </p:cNvPr>
          <p:cNvSpPr txBox="1"/>
          <p:nvPr/>
        </p:nvSpPr>
        <p:spPr>
          <a:xfrm>
            <a:off x="6181190" y="5008616"/>
            <a:ext cx="18601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관심인물과 </a:t>
            </a:r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연결성</a:t>
            </a:r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DE1B84-90FB-F014-047E-4C32BCE4E9E8}"/>
              </a:ext>
            </a:extLst>
          </p:cNvPr>
          <p:cNvSpPr txBox="1"/>
          <p:nvPr/>
        </p:nvSpPr>
        <p:spPr>
          <a:xfrm>
            <a:off x="9580995" y="5008616"/>
            <a:ext cx="177113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근접 </a:t>
            </a:r>
            <a:r>
              <a:rPr kumimoji="1" lang="ko-KR" altLang="en-US" sz="16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중심성</a:t>
            </a:r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하나의 군집에서 평가할 때 사용</a:t>
            </a:r>
            <a:endParaRPr kumimoji="1" lang="en-US" altLang="ko-KR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C2A98A-2FE8-306B-AA37-1DFF37BC2943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[3]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중요인물 선정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A75AAF-C27F-3485-D03D-898F699FA2F1}"/>
              </a:ext>
            </a:extLst>
          </p:cNvPr>
          <p:cNvSpPr txBox="1"/>
          <p:nvPr/>
        </p:nvSpPr>
        <p:spPr>
          <a:xfrm>
            <a:off x="7930243" y="5008616"/>
            <a:ext cx="16805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6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아이겐벡터</a:t>
            </a:r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</a:p>
          <a:p>
            <a:pPr algn="ctr"/>
            <a:r>
              <a:rPr kumimoji="1" lang="ko-KR" altLang="en-US" sz="16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중심성</a:t>
            </a:r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CF8B1C85-4DB1-FCB7-45C6-0640B957FF89}"/>
              </a:ext>
            </a:extLst>
          </p:cNvPr>
          <p:cNvGrpSpPr/>
          <p:nvPr/>
        </p:nvGrpSpPr>
        <p:grpSpPr>
          <a:xfrm>
            <a:off x="961954" y="1844240"/>
            <a:ext cx="2880000" cy="2880000"/>
            <a:chOff x="166215" y="1892017"/>
            <a:chExt cx="2880000" cy="2880000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611EF1A-9D5F-7F72-8FB5-546C6446041D}"/>
                </a:ext>
              </a:extLst>
            </p:cNvPr>
            <p:cNvSpPr/>
            <p:nvPr/>
          </p:nvSpPr>
          <p:spPr>
            <a:xfrm>
              <a:off x="166215" y="1892017"/>
              <a:ext cx="2880000" cy="2880000"/>
            </a:xfrm>
            <a:prstGeom prst="ellipse">
              <a:avLst/>
            </a:prstGeom>
            <a:solidFill>
              <a:srgbClr val="006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94068EF-D00D-A550-53A7-BA278C7DCA62}"/>
                </a:ext>
              </a:extLst>
            </p:cNvPr>
            <p:cNvSpPr txBox="1"/>
            <p:nvPr/>
          </p:nvSpPr>
          <p:spPr>
            <a:xfrm>
              <a:off x="1263443" y="3292111"/>
              <a:ext cx="685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800" dirty="0">
                  <a:solidFill>
                    <a:schemeClr val="bg1"/>
                  </a:solidFill>
                  <a:effectLst/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3.5</a:t>
              </a:r>
              <a:endParaRPr lang="ko-Kore-KR" altLang="en-US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C578FAB0-186D-CA92-95DA-5F3B5403B2E6}"/>
              </a:ext>
            </a:extLst>
          </p:cNvPr>
          <p:cNvGrpSpPr/>
          <p:nvPr/>
        </p:nvGrpSpPr>
        <p:grpSpPr>
          <a:xfrm>
            <a:off x="4399240" y="2710393"/>
            <a:ext cx="1512000" cy="1512000"/>
            <a:chOff x="4164457" y="2593029"/>
            <a:chExt cx="1512000" cy="1512000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A40EB1F-9A68-B3B5-F2ED-5DC7DC54203D}"/>
                </a:ext>
              </a:extLst>
            </p:cNvPr>
            <p:cNvSpPr/>
            <p:nvPr/>
          </p:nvSpPr>
          <p:spPr>
            <a:xfrm>
              <a:off x="4164457" y="2593029"/>
              <a:ext cx="1512000" cy="1512000"/>
            </a:xfrm>
            <a:prstGeom prst="ellipse">
              <a:avLst/>
            </a:prstGeom>
            <a:solidFill>
              <a:srgbClr val="006C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DBE7FA7-FE9C-DB1C-9FA7-BC5F9A724018}"/>
                </a:ext>
              </a:extLst>
            </p:cNvPr>
            <p:cNvSpPr txBox="1"/>
            <p:nvPr/>
          </p:nvSpPr>
          <p:spPr>
            <a:xfrm>
              <a:off x="4577685" y="3126970"/>
              <a:ext cx="685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2</a:t>
              </a:r>
              <a:r>
                <a:rPr lang="en-US" altLang="ko-KR" sz="1800" dirty="0">
                  <a:solidFill>
                    <a:schemeClr val="bg1"/>
                  </a:solidFill>
                  <a:effectLst/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.5</a:t>
              </a:r>
              <a:endParaRPr lang="ko-Kore-KR" altLang="en-US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B9CE42C-2543-EF5C-9018-1F840BB05EC6}"/>
              </a:ext>
            </a:extLst>
          </p:cNvPr>
          <p:cNvGrpSpPr/>
          <p:nvPr/>
        </p:nvGrpSpPr>
        <p:grpSpPr>
          <a:xfrm>
            <a:off x="6444660" y="2835000"/>
            <a:ext cx="1188000" cy="1188000"/>
            <a:chOff x="6670036" y="2720656"/>
            <a:chExt cx="1188000" cy="1188000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27D88AA4-9E07-A2B1-D979-8F444609E53B}"/>
                </a:ext>
              </a:extLst>
            </p:cNvPr>
            <p:cNvSpPr/>
            <p:nvPr/>
          </p:nvSpPr>
          <p:spPr>
            <a:xfrm>
              <a:off x="6670036" y="2720656"/>
              <a:ext cx="1188000" cy="1188000"/>
            </a:xfrm>
            <a:prstGeom prst="ellipse">
              <a:avLst/>
            </a:prstGeom>
            <a:solidFill>
              <a:srgbClr val="006CFF">
                <a:alpha val="5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816B4EB-EA5A-127C-29C2-949A3F715826}"/>
                </a:ext>
              </a:extLst>
            </p:cNvPr>
            <p:cNvSpPr txBox="1"/>
            <p:nvPr/>
          </p:nvSpPr>
          <p:spPr>
            <a:xfrm>
              <a:off x="6915971" y="3129990"/>
              <a:ext cx="685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  <a:r>
                <a:rPr lang="en-US" altLang="ko-KR" sz="1800" dirty="0">
                  <a:solidFill>
                    <a:schemeClr val="bg1"/>
                  </a:solidFill>
                  <a:effectLst/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.5</a:t>
              </a:r>
              <a:endParaRPr lang="ko-Kore-KR" altLang="en-US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EFD064E3-10EF-0185-C170-8F90ABADDAC3}"/>
              </a:ext>
            </a:extLst>
          </p:cNvPr>
          <p:cNvGrpSpPr/>
          <p:nvPr/>
        </p:nvGrpSpPr>
        <p:grpSpPr>
          <a:xfrm>
            <a:off x="8165475" y="2835000"/>
            <a:ext cx="1188000" cy="1188000"/>
            <a:chOff x="8644524" y="2710393"/>
            <a:chExt cx="1188000" cy="1188000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BC0ECE9-97CE-4663-0C20-5719C875FAED}"/>
                </a:ext>
              </a:extLst>
            </p:cNvPr>
            <p:cNvSpPr/>
            <p:nvPr/>
          </p:nvSpPr>
          <p:spPr>
            <a:xfrm>
              <a:off x="8644524" y="2710393"/>
              <a:ext cx="1188000" cy="1188000"/>
            </a:xfrm>
            <a:prstGeom prst="ellipse">
              <a:avLst/>
            </a:prstGeom>
            <a:solidFill>
              <a:srgbClr val="006CFF">
                <a:alpha val="5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68C0885-CB6D-1F43-44BC-61ECA64B3D71}"/>
                </a:ext>
              </a:extLst>
            </p:cNvPr>
            <p:cNvSpPr txBox="1"/>
            <p:nvPr/>
          </p:nvSpPr>
          <p:spPr>
            <a:xfrm>
              <a:off x="8895752" y="3119727"/>
              <a:ext cx="685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  <a:r>
                <a:rPr lang="en-US" altLang="ko-KR" sz="1800" dirty="0">
                  <a:solidFill>
                    <a:schemeClr val="bg1"/>
                  </a:solidFill>
                  <a:effectLst/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.5</a:t>
              </a:r>
              <a:endParaRPr lang="ko-Kore-KR" altLang="en-US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9E077A1E-25B2-1848-B92E-C775E80D8BF0}"/>
              </a:ext>
            </a:extLst>
          </p:cNvPr>
          <p:cNvGrpSpPr/>
          <p:nvPr/>
        </p:nvGrpSpPr>
        <p:grpSpPr>
          <a:xfrm>
            <a:off x="9959741" y="2979000"/>
            <a:ext cx="900000" cy="900000"/>
            <a:chOff x="10498729" y="2794334"/>
            <a:chExt cx="900000" cy="900000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AECB73CC-C8EF-5657-9A15-E390596D0DE7}"/>
                </a:ext>
              </a:extLst>
            </p:cNvPr>
            <p:cNvSpPr/>
            <p:nvPr/>
          </p:nvSpPr>
          <p:spPr>
            <a:xfrm>
              <a:off x="10498729" y="2794334"/>
              <a:ext cx="900000" cy="900000"/>
            </a:xfrm>
            <a:prstGeom prst="ellipse">
              <a:avLst/>
            </a:prstGeom>
            <a:solidFill>
              <a:srgbClr val="006CFF">
                <a:alpha val="3764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5DC28F8-685B-F071-DB8B-FFF29D4F3FA2}"/>
                </a:ext>
              </a:extLst>
            </p:cNvPr>
            <p:cNvSpPr txBox="1"/>
            <p:nvPr/>
          </p:nvSpPr>
          <p:spPr>
            <a:xfrm>
              <a:off x="10605957" y="3062038"/>
              <a:ext cx="685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ore-KR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  <a:endParaRPr lang="ko-Kore-KR" altLang="en-US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FB654569-576D-818A-FF49-FE5C1AE730FB}"/>
              </a:ext>
            </a:extLst>
          </p:cNvPr>
          <p:cNvSpPr txBox="1"/>
          <p:nvPr/>
        </p:nvSpPr>
        <p:spPr>
          <a:xfrm>
            <a:off x="4904161" y="895538"/>
            <a:ext cx="2230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가중치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초기화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endParaRPr kumimoji="1" lang="ko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56885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06C0B7-0C2F-9A09-7802-14B8738AC247}"/>
              </a:ext>
            </a:extLst>
          </p:cNvPr>
          <p:cNvSpPr txBox="1"/>
          <p:nvPr/>
        </p:nvSpPr>
        <p:spPr>
          <a:xfrm>
            <a:off x="394812" y="193298"/>
            <a:ext cx="11730037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/>
            <a:r>
              <a:rPr lang="ko-KR" altLang="ko-Kore-KR" sz="1800" b="1" kern="100" dirty="0"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최종 중요인물 점수</a:t>
            </a:r>
            <a:endParaRPr lang="en-US" altLang="ko-KR" sz="1800" b="1" kern="100" dirty="0">
              <a:effectLst/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algn="ctr" latinLnBrk="0"/>
            <a:r>
              <a:rPr lang="ko-KR" altLang="ko-Kore-KR" sz="1800" b="1" kern="100" dirty="0"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endParaRPr lang="en-US" altLang="ko-KR" sz="1800" b="1" kern="100" dirty="0">
              <a:effectLst/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algn="just" latinLnBrk="0"/>
            <a:r>
              <a:rPr lang="en-US" altLang="ko-Kore-KR" sz="1600" kern="1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= </a:t>
            </a:r>
            <a:r>
              <a:rPr lang="en-US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((</a:t>
            </a:r>
            <a:r>
              <a:rPr lang="ko-KR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관심인물과 연결성</a:t>
            </a:r>
            <a:r>
              <a:rPr lang="en-US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 x 1.5 + (</a:t>
            </a:r>
            <a:r>
              <a:rPr lang="ko-KR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연결정도 </a:t>
            </a:r>
            <a:r>
              <a:rPr lang="ko-KR" altLang="ko-Kore-KR" sz="1600" kern="100" dirty="0" err="1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중심성</a:t>
            </a:r>
            <a:r>
              <a:rPr lang="en-US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 x 2.5 + (</a:t>
            </a:r>
            <a:r>
              <a:rPr lang="ko-KR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매개 </a:t>
            </a:r>
            <a:r>
              <a:rPr lang="ko-KR" altLang="ko-Kore-KR" sz="1600" kern="100" dirty="0" err="1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중심성</a:t>
            </a:r>
            <a:r>
              <a:rPr lang="en-US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 x 3.5 + (</a:t>
            </a:r>
            <a:r>
              <a:rPr lang="ko-KR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근접 </a:t>
            </a:r>
            <a:r>
              <a:rPr lang="ko-KR" altLang="ko-Kore-KR" sz="1600" kern="100" dirty="0" err="1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중심성</a:t>
            </a:r>
            <a:r>
              <a:rPr lang="en-US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 x 1 + (</a:t>
            </a:r>
            <a:r>
              <a:rPr lang="ko-KR" altLang="ko-Kore-KR" sz="1600" kern="100" dirty="0" err="1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아이겐벡터</a:t>
            </a:r>
            <a:r>
              <a:rPr lang="ko-KR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ko-KR" altLang="ko-Kore-KR" sz="1600" kern="100" dirty="0" err="1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중심성</a:t>
            </a:r>
            <a:r>
              <a:rPr lang="en-US" altLang="ko-Kore-KR" sz="1600" kern="1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 x 1.5) x 100</a:t>
            </a:r>
            <a:endParaRPr lang="ko-Kore-KR" altLang="ko-Kore-KR" sz="1600" kern="100" dirty="0">
              <a:solidFill>
                <a:srgbClr val="006CFF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DCA9C34-0473-8292-D3DA-638C00121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715590"/>
              </p:ext>
            </p:extLst>
          </p:nvPr>
        </p:nvGraphicFramePr>
        <p:xfrm>
          <a:off x="625793" y="1173169"/>
          <a:ext cx="5470207" cy="5491533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483311">
                  <a:extLst>
                    <a:ext uri="{9D8B030D-6E8A-4147-A177-3AD203B41FA5}">
                      <a16:colId xmlns:a16="http://schemas.microsoft.com/office/drawing/2014/main" val="3841066703"/>
                    </a:ext>
                  </a:extLst>
                </a:gridCol>
                <a:gridCol w="2493448">
                  <a:extLst>
                    <a:ext uri="{9D8B030D-6E8A-4147-A177-3AD203B41FA5}">
                      <a16:colId xmlns:a16="http://schemas.microsoft.com/office/drawing/2014/main" val="4016164687"/>
                    </a:ext>
                  </a:extLst>
                </a:gridCol>
                <a:gridCol w="2493448">
                  <a:extLst>
                    <a:ext uri="{9D8B030D-6E8A-4147-A177-3AD203B41FA5}">
                      <a16:colId xmlns:a16="http://schemas.microsoft.com/office/drawing/2014/main" val="880225939"/>
                    </a:ext>
                  </a:extLst>
                </a:gridCol>
              </a:tblGrid>
              <a:tr h="213221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연도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최종 점수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445892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2014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955.1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132757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939.0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6185891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장우철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713.4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3736163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696.1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1295217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541.1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3758245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2015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983.3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2627623"/>
                  </a:ext>
                </a:extLst>
              </a:tr>
              <a:tr h="214209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이현식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885.5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045844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장광수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872.4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8052548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배영훈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714.3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207328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홍대한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626.7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407862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2016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김경식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1000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5005428"/>
                  </a:ext>
                </a:extLst>
              </a:tr>
              <a:tr h="126410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조경순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649.7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66241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636.6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357740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배영훈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578.1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061877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장우철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559.3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8391184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2017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김성원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890.5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2662728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763.7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7658343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이정화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689.6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3773403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정재중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689.6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371287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654.0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904191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2018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신인식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855.6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3449336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이득원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846.0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282345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김범철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811.9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7614126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769.6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559618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박성준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761.3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11435349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D18DBCA-3F24-ABC4-2EDB-D58BC3FC0E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555511"/>
              </p:ext>
            </p:extLst>
          </p:nvPr>
        </p:nvGraphicFramePr>
        <p:xfrm>
          <a:off x="6259830" y="1146568"/>
          <a:ext cx="5470207" cy="5544734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483311">
                  <a:extLst>
                    <a:ext uri="{9D8B030D-6E8A-4147-A177-3AD203B41FA5}">
                      <a16:colId xmlns:a16="http://schemas.microsoft.com/office/drawing/2014/main" val="3841066703"/>
                    </a:ext>
                  </a:extLst>
                </a:gridCol>
                <a:gridCol w="2493448">
                  <a:extLst>
                    <a:ext uri="{9D8B030D-6E8A-4147-A177-3AD203B41FA5}">
                      <a16:colId xmlns:a16="http://schemas.microsoft.com/office/drawing/2014/main" val="4016164687"/>
                    </a:ext>
                  </a:extLst>
                </a:gridCol>
                <a:gridCol w="2493448">
                  <a:extLst>
                    <a:ext uri="{9D8B030D-6E8A-4147-A177-3AD203B41FA5}">
                      <a16:colId xmlns:a16="http://schemas.microsoft.com/office/drawing/2014/main" val="880225939"/>
                    </a:ext>
                  </a:extLst>
                </a:gridCol>
              </a:tblGrid>
              <a:tr h="213221"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연도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인물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최종 점수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445892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2019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1000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132757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진승욱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874.3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6185891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781.5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3736163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653.4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1295217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정연규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628.3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3758245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2020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just" latinLnBrk="1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997.1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2627623"/>
                  </a:ext>
                </a:extLst>
              </a:tr>
              <a:tr h="214209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문병식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990.6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045844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 dirty="0" err="1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신재범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953.8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8052548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890.0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207328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736.8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407862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2021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987.0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5005428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이재우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832.5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66241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정연우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747.2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357740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이순남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650.1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061877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639.3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8391184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2022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1000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2662728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김강렬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689.5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7658343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최대경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671.9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3773403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668.2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371287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김성균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606.3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904191"/>
                  </a:ext>
                </a:extLst>
              </a:tr>
              <a:tr h="213221">
                <a:tc rowSpan="5"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2023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강윤기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1000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3449336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김성균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674.1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282345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강준규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659.1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7614126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최대경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640.4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559618"/>
                  </a:ext>
                </a:extLst>
              </a:tr>
              <a:tr h="213221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1050" b="0" i="0" kern="10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김상원</a:t>
                      </a:r>
                      <a:endParaRPr lang="ko-Kore-KR" sz="1050" b="0" i="0" kern="10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en-US" sz="1050" b="0" i="0" kern="100" dirty="0">
                          <a:effectLst/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625.4</a:t>
                      </a:r>
                      <a:endParaRPr lang="ko-Kore-KR" sz="1050" b="0" i="0" kern="100" dirty="0">
                        <a:effectLst/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marL="42656" marR="4265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114353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0805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4AAF7DA-5EDE-D911-8C82-A2343AA13268}"/>
              </a:ext>
            </a:extLst>
          </p:cNvPr>
          <p:cNvSpPr txBox="1"/>
          <p:nvPr/>
        </p:nvSpPr>
        <p:spPr>
          <a:xfrm>
            <a:off x="486032" y="1614270"/>
            <a:ext cx="61042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latinLnBrk="0">
              <a:tabLst>
                <a:tab pos="457200" algn="l"/>
              </a:tabLst>
            </a:pPr>
            <a:r>
              <a:rPr lang="en-US" altLang="ko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pPr lvl="0" algn="l" latinLnBrk="0">
              <a:tabLst>
                <a:tab pos="457200" algn="l"/>
              </a:tabLst>
            </a:pPr>
            <a:r>
              <a:rPr lang="ko-KR" altLang="ko-Kore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이전해에서 선정된 해로 넘어오는 시점</a:t>
            </a:r>
            <a:r>
              <a:rPr lang="ko-KR" altLang="en-US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에서의</a:t>
            </a:r>
            <a:r>
              <a:rPr lang="ko-KR" altLang="ko-Kore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ko-KR" altLang="ko-Kore-KR" kern="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승진 여부</a:t>
            </a:r>
            <a:endParaRPr lang="ko-Kore-KR" altLang="ko-Kore-KR" kern="100" dirty="0">
              <a:solidFill>
                <a:srgbClr val="006CFF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BEBD9C-F8BD-5D24-DFBC-F1D4A80D6924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[4]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중요인물 검증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AEAD23-94E7-CC7C-9104-7C532EDAF2DF}"/>
              </a:ext>
            </a:extLst>
          </p:cNvPr>
          <p:cNvSpPr txBox="1"/>
          <p:nvPr/>
        </p:nvSpPr>
        <p:spPr>
          <a:xfrm>
            <a:off x="486032" y="2796739"/>
            <a:ext cx="61042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latinLnBrk="0">
              <a:tabLst>
                <a:tab pos="457200" algn="l"/>
              </a:tabLst>
            </a:pPr>
            <a:r>
              <a:rPr lang="en-US" altLang="ko-KR" kern="0" dirty="0">
                <a:solidFill>
                  <a:srgbClr val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pPr lvl="0" algn="l" latinLnBrk="0">
              <a:tabLst>
                <a:tab pos="457200" algn="l"/>
              </a:tabLst>
            </a:pPr>
            <a:r>
              <a:rPr lang="ko-KR" altLang="ko-Kore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선정 당해에서 다음해로 넘어</a:t>
            </a:r>
            <a:r>
              <a:rPr lang="ko-KR" altLang="en-US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가는</a:t>
            </a:r>
            <a:r>
              <a:rPr lang="ko-KR" altLang="ko-Kore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시점에</a:t>
            </a:r>
            <a:r>
              <a:rPr lang="ko-KR" altLang="en-US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서의</a:t>
            </a:r>
            <a:r>
              <a:rPr lang="ko-KR" altLang="ko-Kore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ko-KR" altLang="ko-Kore-KR" kern="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승진 여부</a:t>
            </a:r>
            <a:endParaRPr lang="ko-Kore-KR" altLang="ko-Kore-KR" kern="100" dirty="0">
              <a:solidFill>
                <a:srgbClr val="006CFF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5FA3F8-1C17-541B-C26E-B87E0928531E}"/>
              </a:ext>
            </a:extLst>
          </p:cNvPr>
          <p:cNvSpPr txBox="1"/>
          <p:nvPr/>
        </p:nvSpPr>
        <p:spPr>
          <a:xfrm>
            <a:off x="486032" y="3979208"/>
            <a:ext cx="61042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latinLnBrk="0">
              <a:tabLst>
                <a:tab pos="457200" algn="l"/>
              </a:tabLst>
            </a:pPr>
            <a:r>
              <a:rPr lang="en-US" altLang="ko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</a:p>
          <a:p>
            <a:pPr lvl="0" algn="l" latinLnBrk="0">
              <a:tabLst>
                <a:tab pos="457200" algn="l"/>
              </a:tabLst>
            </a:pPr>
            <a:r>
              <a:rPr lang="en-US" altLang="ko-Kore-KR" kern="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  <a:r>
              <a:rPr lang="ko-KR" altLang="ko-Kore-KR" kern="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년 연속 선정 여부 </a:t>
            </a:r>
            <a:r>
              <a:rPr lang="en-US" altLang="ko-Kore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 </a:t>
            </a:r>
            <a:r>
              <a:rPr lang="ko-KR" altLang="ko-Kore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이전해와 당해 </a:t>
            </a:r>
            <a:r>
              <a:rPr lang="ko-KR" altLang="en-US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모두 </a:t>
            </a:r>
            <a:r>
              <a:rPr lang="ko-KR" altLang="ko-Kore-KR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선정</a:t>
            </a:r>
            <a:endParaRPr lang="ko-Kore-KR" altLang="ko-Kore-KR" kern="10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1C405D-0FC3-BB69-1FBE-9FBDAF529A16}"/>
              </a:ext>
            </a:extLst>
          </p:cNvPr>
          <p:cNvSpPr txBox="1"/>
          <p:nvPr/>
        </p:nvSpPr>
        <p:spPr>
          <a:xfrm>
            <a:off x="486032" y="1029495"/>
            <a:ext cx="22301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검증 기준</a:t>
            </a: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23247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D739C7-EAD2-9D36-C028-4B40AF137748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[4]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중요인물 검증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068736-5164-7887-F63F-B96F66884FC4}"/>
              </a:ext>
            </a:extLst>
          </p:cNvPr>
          <p:cNvSpPr txBox="1"/>
          <p:nvPr/>
        </p:nvSpPr>
        <p:spPr>
          <a:xfrm>
            <a:off x="4759150" y="854672"/>
            <a:ext cx="2630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가중치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초기값 검증 결과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069CB533-FD93-D1F2-4AB5-58009E2D5B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15711"/>
              </p:ext>
            </p:extLst>
          </p:nvPr>
        </p:nvGraphicFramePr>
        <p:xfrm>
          <a:off x="908425" y="2753501"/>
          <a:ext cx="5898294" cy="204826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615264">
                  <a:extLst>
                    <a:ext uri="{9D8B030D-6E8A-4147-A177-3AD203B41FA5}">
                      <a16:colId xmlns:a16="http://schemas.microsoft.com/office/drawing/2014/main" val="2043591465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171355575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2532453883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344056472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845735028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285377593"/>
                    </a:ext>
                  </a:extLst>
                </a:gridCol>
              </a:tblGrid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2014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이현식 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장광수 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장우철 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홍대한 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877900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2015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 </a:t>
                      </a:r>
                      <a:r>
                        <a:rPr lang="en-US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이현식 </a:t>
                      </a:r>
                      <a:r>
                        <a:rPr lang="en-US" sz="900" b="0" i="0" kern="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장광수 </a:t>
                      </a:r>
                      <a:r>
                        <a:rPr lang="en-US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 </a:t>
                      </a:r>
                      <a:r>
                        <a:rPr lang="en-US" sz="900" b="0" i="0" kern="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홍대한 </a:t>
                      </a:r>
                      <a:r>
                        <a:rPr lang="en-US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9736466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2016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김경식 </a:t>
                      </a:r>
                      <a:r>
                        <a:rPr lang="en-US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</a:t>
                      </a:r>
                      <a:r>
                        <a:rPr lang="en-US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장우철 </a:t>
                      </a:r>
                      <a:r>
                        <a:rPr lang="en-US" sz="900" b="0" i="0" kern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1745455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2017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김성원 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 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이정화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정재중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354457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2018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 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이득원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진승욱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박성준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310030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2019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정연우 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진승욱</a:t>
                      </a:r>
                      <a:r>
                        <a:rPr lang="en-US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문병식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이재우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정연규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062878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2020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문병식</a:t>
                      </a:r>
                      <a:r>
                        <a:rPr lang="en-US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이재우</a:t>
                      </a:r>
                      <a:r>
                        <a:rPr lang="en-US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신재범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8377192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2021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이재우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정연우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이순남</a:t>
                      </a:r>
                      <a:r>
                        <a:rPr lang="en-US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817085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2022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김경렬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최대경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김성균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300716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2023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김성균</a:t>
                      </a:r>
                      <a:r>
                        <a:rPr lang="en-US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b="0" i="0" kern="10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 err="1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최대경</a:t>
                      </a:r>
                      <a:r>
                        <a:rPr lang="en-US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김상원</a:t>
                      </a:r>
                      <a:r>
                        <a:rPr lang="en-US" sz="900" b="0" i="0" kern="1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900" b="0" i="0" kern="1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62885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6D236CC-BC7B-603C-8E96-822199EC03D1}"/>
              </a:ext>
            </a:extLst>
          </p:cNvPr>
          <p:cNvSpPr txBox="1"/>
          <p:nvPr/>
        </p:nvSpPr>
        <p:spPr>
          <a:xfrm>
            <a:off x="7884896" y="2949131"/>
            <a:ext cx="3893815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8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52%</a:t>
            </a:r>
          </a:p>
          <a:p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검증 통과한 중요인물 </a:t>
            </a:r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/</a:t>
            </a:r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선정된 중요인물</a:t>
            </a:r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4DD5AC-949E-E805-1EA7-F439545A8325}"/>
              </a:ext>
            </a:extLst>
          </p:cNvPr>
          <p:cNvSpPr txBox="1"/>
          <p:nvPr/>
        </p:nvSpPr>
        <p:spPr>
          <a:xfrm>
            <a:off x="5749807" y="2607563"/>
            <a:ext cx="728485" cy="369332"/>
          </a:xfrm>
          <a:prstGeom prst="rect">
            <a:avLst/>
          </a:prstGeom>
          <a:solidFill>
            <a:srgbClr val="F2FE50">
              <a:alpha val="48000"/>
            </a:srgbClr>
          </a:solidFill>
        </p:spPr>
        <p:txBody>
          <a:bodyPr wrap="square" rtlCol="0">
            <a:spAutoFit/>
          </a:bodyPr>
          <a:lstStyle/>
          <a:p>
            <a:endParaRPr lang="ko-KR" altLang="en-US" sz="1400" dirty="0">
              <a:solidFill>
                <a:srgbClr val="5279E8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DD4CBA-EBAA-E7BA-1337-75F125090B59}"/>
              </a:ext>
            </a:extLst>
          </p:cNvPr>
          <p:cNvSpPr txBox="1"/>
          <p:nvPr/>
        </p:nvSpPr>
        <p:spPr>
          <a:xfrm>
            <a:off x="4759150" y="4416267"/>
            <a:ext cx="728485" cy="369332"/>
          </a:xfrm>
          <a:prstGeom prst="rect">
            <a:avLst/>
          </a:prstGeom>
          <a:solidFill>
            <a:srgbClr val="F2FE50">
              <a:alpha val="48000"/>
            </a:srgbClr>
          </a:solidFill>
        </p:spPr>
        <p:txBody>
          <a:bodyPr wrap="square" rtlCol="0">
            <a:spAutoFit/>
          </a:bodyPr>
          <a:lstStyle/>
          <a:p>
            <a:endParaRPr lang="ko-KR" altLang="en-US" sz="1400" dirty="0">
              <a:solidFill>
                <a:srgbClr val="5279E8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03C606-0F72-52B9-3337-72DD58159365}"/>
              </a:ext>
            </a:extLst>
          </p:cNvPr>
          <p:cNvSpPr txBox="1"/>
          <p:nvPr/>
        </p:nvSpPr>
        <p:spPr>
          <a:xfrm rot="16200000">
            <a:off x="5910776" y="2267529"/>
            <a:ext cx="406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6FA35F-D654-3528-80C0-91431B20E295}"/>
              </a:ext>
            </a:extLst>
          </p:cNvPr>
          <p:cNvSpPr txBox="1"/>
          <p:nvPr/>
        </p:nvSpPr>
        <p:spPr>
          <a:xfrm rot="5400000">
            <a:off x="4896939" y="4814550"/>
            <a:ext cx="406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➔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6EF325-4253-F233-B55D-07EC932C2687}"/>
              </a:ext>
            </a:extLst>
          </p:cNvPr>
          <p:cNvSpPr txBox="1"/>
          <p:nvPr/>
        </p:nvSpPr>
        <p:spPr>
          <a:xfrm>
            <a:off x="3654380" y="1907518"/>
            <a:ext cx="32609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False : 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검증에 통과하지 못한 인물</a:t>
            </a: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2A5673-1AEC-F267-CE82-297777034A42}"/>
              </a:ext>
            </a:extLst>
          </p:cNvPr>
          <p:cNvSpPr txBox="1"/>
          <p:nvPr/>
        </p:nvSpPr>
        <p:spPr>
          <a:xfrm>
            <a:off x="4284093" y="5332426"/>
            <a:ext cx="326099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True : 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검증에 통과한 인물</a:t>
            </a:r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09432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E062D5-863F-0A6F-92E5-EB9D961D57F3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[5]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최적화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4D8114-2AD4-29D9-B584-B4BCEF75645E}"/>
              </a:ext>
            </a:extLst>
          </p:cNvPr>
          <p:cNvSpPr txBox="1"/>
          <p:nvPr/>
        </p:nvSpPr>
        <p:spPr>
          <a:xfrm>
            <a:off x="2863446" y="2994261"/>
            <a:ext cx="225099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600" b="1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True</a:t>
            </a:r>
            <a:r>
              <a:rPr lang="en-US" altLang="ko-KR" sz="4800" b="1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A75CAE-6F62-E112-1F9D-7C38AECB172B}"/>
              </a:ext>
            </a:extLst>
          </p:cNvPr>
          <p:cNvSpPr txBox="1"/>
          <p:nvPr/>
        </p:nvSpPr>
        <p:spPr>
          <a:xfrm>
            <a:off x="7077562" y="2994261"/>
            <a:ext cx="313582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600" b="1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False</a:t>
            </a:r>
            <a:r>
              <a:rPr lang="en-US" altLang="ko-KR" sz="6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</a:p>
        </p:txBody>
      </p:sp>
      <p:sp>
        <p:nvSpPr>
          <p:cNvPr id="5" name="화살표: 위쪽 16">
            <a:extLst>
              <a:ext uri="{FF2B5EF4-FFF2-40B4-BE49-F238E27FC236}">
                <a16:creationId xmlns:a16="http://schemas.microsoft.com/office/drawing/2014/main" id="{B39508F8-04C2-A127-4DA9-EF53311BEAA0}"/>
              </a:ext>
            </a:extLst>
          </p:cNvPr>
          <p:cNvSpPr/>
          <p:nvPr/>
        </p:nvSpPr>
        <p:spPr>
          <a:xfrm>
            <a:off x="3076051" y="2493521"/>
            <a:ext cx="1433956" cy="1608736"/>
          </a:xfrm>
          <a:prstGeom prst="upArrow">
            <a:avLst>
              <a:gd name="adj1" fmla="val 50000"/>
              <a:gd name="adj2" fmla="val 51081"/>
            </a:avLst>
          </a:prstGeom>
          <a:solidFill>
            <a:srgbClr val="006CFF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위쪽 16">
            <a:extLst>
              <a:ext uri="{FF2B5EF4-FFF2-40B4-BE49-F238E27FC236}">
                <a16:creationId xmlns:a16="http://schemas.microsoft.com/office/drawing/2014/main" id="{D5F01BA1-8479-DF24-9978-471BB87BA075}"/>
              </a:ext>
            </a:extLst>
          </p:cNvPr>
          <p:cNvSpPr/>
          <p:nvPr/>
        </p:nvSpPr>
        <p:spPr>
          <a:xfrm rot="10800000">
            <a:off x="7461339" y="2994261"/>
            <a:ext cx="1433956" cy="1608736"/>
          </a:xfrm>
          <a:prstGeom prst="upArrow">
            <a:avLst>
              <a:gd name="adj1" fmla="val 50000"/>
              <a:gd name="adj2" fmla="val 51081"/>
            </a:avLst>
          </a:prstGeom>
          <a:solidFill>
            <a:srgbClr val="006CFF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DE7460-2658-E092-A7C9-7365F03D43F1}"/>
              </a:ext>
            </a:extLst>
          </p:cNvPr>
          <p:cNvSpPr txBox="1"/>
          <p:nvPr/>
        </p:nvSpPr>
        <p:spPr>
          <a:xfrm>
            <a:off x="5143439" y="1040652"/>
            <a:ext cx="1905121" cy="369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가중치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최적화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5843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C565F8-8C45-B166-E69F-D12F2EA66126}"/>
              </a:ext>
            </a:extLst>
          </p:cNvPr>
          <p:cNvSpPr txBox="1"/>
          <p:nvPr/>
        </p:nvSpPr>
        <p:spPr>
          <a:xfrm>
            <a:off x="1325687" y="3173037"/>
            <a:ext cx="2340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중요인물 발굴 및 재평가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60BB1-6277-1A8D-3DAD-01E428B932DC}"/>
              </a:ext>
            </a:extLst>
          </p:cNvPr>
          <p:cNvSpPr txBox="1"/>
          <p:nvPr/>
        </p:nvSpPr>
        <p:spPr>
          <a:xfrm>
            <a:off x="4639096" y="3152342"/>
            <a:ext cx="20858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실제로 중요한 역할을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수행하는 인물들 도출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63277C-81AA-4646-0735-D3BCBF7235DA}"/>
              </a:ext>
            </a:extLst>
          </p:cNvPr>
          <p:cNvSpPr txBox="1"/>
          <p:nvPr/>
        </p:nvSpPr>
        <p:spPr>
          <a:xfrm>
            <a:off x="8434847" y="3259535"/>
            <a:ext cx="26581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조직의 효율성과 성과 향상</a:t>
            </a:r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endParaRPr kumimoji="1" lang="en-US" altLang="ko-KR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전략 등에 기여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CCD2C04-F480-AFA0-F3FA-DEC2376D6259}"/>
              </a:ext>
            </a:extLst>
          </p:cNvPr>
          <p:cNvSpPr/>
          <p:nvPr/>
        </p:nvSpPr>
        <p:spPr>
          <a:xfrm>
            <a:off x="1074282" y="2173302"/>
            <a:ext cx="2818800" cy="28188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noFill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227598E-3E7D-3C5C-AA89-26AF2455B034}"/>
              </a:ext>
            </a:extLst>
          </p:cNvPr>
          <p:cNvSpPr/>
          <p:nvPr/>
        </p:nvSpPr>
        <p:spPr>
          <a:xfrm>
            <a:off x="4272610" y="2173302"/>
            <a:ext cx="2818800" cy="28188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noFill/>
            </a:endParaRPr>
          </a:p>
        </p:txBody>
      </p:sp>
      <p:sp>
        <p:nvSpPr>
          <p:cNvPr id="21" name="오른쪽 화살표[R] 20">
            <a:extLst>
              <a:ext uri="{FF2B5EF4-FFF2-40B4-BE49-F238E27FC236}">
                <a16:creationId xmlns:a16="http://schemas.microsoft.com/office/drawing/2014/main" id="{9BFCD4E8-9A66-7BC4-A687-E41C0A7E0945}"/>
              </a:ext>
            </a:extLst>
          </p:cNvPr>
          <p:cNvSpPr/>
          <p:nvPr/>
        </p:nvSpPr>
        <p:spPr>
          <a:xfrm>
            <a:off x="7577778" y="3398036"/>
            <a:ext cx="469557" cy="369331"/>
          </a:xfrm>
          <a:prstGeom prst="rightArrow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8EE4D5-8249-BFBD-522D-2FA2FBCB78A7}"/>
              </a:ext>
            </a:extLst>
          </p:cNvPr>
          <p:cNvSpPr txBox="1"/>
          <p:nvPr/>
        </p:nvSpPr>
        <p:spPr>
          <a:xfrm>
            <a:off x="224365" y="317771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1.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ore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분석 목표</a:t>
            </a:r>
          </a:p>
        </p:txBody>
      </p:sp>
    </p:spTree>
    <p:extLst>
      <p:ext uri="{BB962C8B-B14F-4D97-AF65-F5344CB8AC3E}">
        <p14:creationId xmlns:p14="http://schemas.microsoft.com/office/powerpoint/2010/main" val="9671829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AA2F5BE-9D4A-6BBE-CAE7-803F4BAE3C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722572"/>
              </p:ext>
            </p:extLst>
          </p:nvPr>
        </p:nvGraphicFramePr>
        <p:xfrm>
          <a:off x="970418" y="3540886"/>
          <a:ext cx="5898294" cy="204826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615264">
                  <a:extLst>
                    <a:ext uri="{9D8B030D-6E8A-4147-A177-3AD203B41FA5}">
                      <a16:colId xmlns:a16="http://schemas.microsoft.com/office/drawing/2014/main" val="2043591465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171355575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2532453883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344056472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845735028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285377593"/>
                    </a:ext>
                  </a:extLst>
                </a:gridCol>
              </a:tblGrid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2014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장광수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이현식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장우철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877900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2015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장광수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이현식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홍대한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9736466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2016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김경식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홍대한 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1745455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2017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김성원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이정화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정재중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354457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2018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이득원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박성준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진승욱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310030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2019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정연우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진승욱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문병식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정연규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062878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2020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문병식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이재우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신재범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8377192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2021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이재우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정연우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이순남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817085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2022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김경렬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최대경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300716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2023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김성균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최대경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김봉진</a:t>
                      </a:r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628857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F7A706F0-3551-11BC-103E-B0AC7C4D7268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[5]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최적화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4D810-CCB7-1089-B534-EF1DA9EAA809}"/>
              </a:ext>
            </a:extLst>
          </p:cNvPr>
          <p:cNvSpPr txBox="1"/>
          <p:nvPr/>
        </p:nvSpPr>
        <p:spPr>
          <a:xfrm>
            <a:off x="7769313" y="3777631"/>
            <a:ext cx="290692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8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56%</a:t>
            </a:r>
          </a:p>
        </p:txBody>
      </p:sp>
      <p:graphicFrame>
        <p:nvGraphicFramePr>
          <p:cNvPr id="14" name="표 14">
            <a:extLst>
              <a:ext uri="{FF2B5EF4-FFF2-40B4-BE49-F238E27FC236}">
                <a16:creationId xmlns:a16="http://schemas.microsoft.com/office/drawing/2014/main" id="{3770BDDC-11A5-AF34-1BFE-D19B39C0AD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0122925"/>
              </p:ext>
            </p:extLst>
          </p:nvPr>
        </p:nvGraphicFramePr>
        <p:xfrm>
          <a:off x="754380" y="2071593"/>
          <a:ext cx="10683240" cy="94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80540">
                  <a:extLst>
                    <a:ext uri="{9D8B030D-6E8A-4147-A177-3AD203B41FA5}">
                      <a16:colId xmlns:a16="http://schemas.microsoft.com/office/drawing/2014/main" val="1606593867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2340121598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2689314276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118612586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1591502995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30917318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지표</a:t>
                      </a:r>
                      <a:endParaRPr lang="ko-Kore-KR" altLang="en-US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관심인물과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연결성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연결정도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매개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근접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아이겐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벡터</a:t>
                      </a:r>
                      <a:endParaRPr lang="en-US" altLang="ko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600" b="0" i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  <a:endParaRPr lang="ko-Kore-KR" altLang="en-US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59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최적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가중치 조합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914246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9865C101-EA5E-6F8B-D3DC-6BC8F6911999}"/>
              </a:ext>
            </a:extLst>
          </p:cNvPr>
          <p:cNvSpPr txBox="1"/>
          <p:nvPr/>
        </p:nvSpPr>
        <p:spPr>
          <a:xfrm>
            <a:off x="754380" y="842430"/>
            <a:ext cx="57953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 err="1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Grid</a:t>
            </a:r>
            <a:r>
              <a:rPr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Search</a:t>
            </a:r>
            <a:r>
              <a:rPr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가능한 </a:t>
            </a:r>
            <a:r>
              <a:rPr lang="ko-KR" altLang="ko-Kore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가중치 </a:t>
            </a:r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값</a:t>
            </a:r>
            <a:r>
              <a:rPr lang="ko-KR" altLang="ko-Kore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en-US" altLang="ko-Kore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[0.1, 0.5, 1, 1.5, 2, 2.5, 3</a:t>
            </a:r>
            <a: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]</a:t>
            </a:r>
            <a:endParaRPr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19195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9A2D1C-56BD-CF85-4D56-5760DEE4E63C}"/>
              </a:ext>
            </a:extLst>
          </p:cNvPr>
          <p:cNvSpPr txBox="1"/>
          <p:nvPr/>
        </p:nvSpPr>
        <p:spPr>
          <a:xfrm>
            <a:off x="754380" y="842430"/>
            <a:ext cx="57953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 err="1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GridSearch</a:t>
            </a:r>
            <a: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2</a:t>
            </a:r>
          </a:p>
          <a:p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가능한 </a:t>
            </a:r>
            <a:r>
              <a:rPr lang="ko-KR" altLang="ko-Kore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가중치</a:t>
            </a:r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값</a:t>
            </a:r>
            <a:r>
              <a:rPr lang="ko-KR" altLang="ko-Kore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en-US" altLang="ko-Kore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[0.1, 0.3, 0.5, 0.7, 0.9]</a:t>
            </a:r>
            <a:endParaRPr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E65871-B5B7-0864-DAB8-F666E1B3845B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[5]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최적화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7" name="표 14">
            <a:extLst>
              <a:ext uri="{FF2B5EF4-FFF2-40B4-BE49-F238E27FC236}">
                <a16:creationId xmlns:a16="http://schemas.microsoft.com/office/drawing/2014/main" id="{DF20C569-C7E0-54A9-F704-EF4906253A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959624"/>
              </p:ext>
            </p:extLst>
          </p:nvPr>
        </p:nvGraphicFramePr>
        <p:xfrm>
          <a:off x="754380" y="2071593"/>
          <a:ext cx="10683240" cy="94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80540">
                  <a:extLst>
                    <a:ext uri="{9D8B030D-6E8A-4147-A177-3AD203B41FA5}">
                      <a16:colId xmlns:a16="http://schemas.microsoft.com/office/drawing/2014/main" val="1606593867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2340121598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2689314276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118612586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1591502995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30917318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지표</a:t>
                      </a:r>
                      <a:endParaRPr lang="ko-Kore-KR" altLang="en-US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관심인물과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연결성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연결정도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매개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근접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아이겐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벡터</a:t>
                      </a:r>
                      <a:endParaRPr lang="en-US" altLang="ko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600" b="0" i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  <a:endParaRPr lang="ko-Kore-KR" altLang="en-US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59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최적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가중치 조합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.3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.3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0.9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0.7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91424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0578850-0B08-F49B-179E-4E845E398B61}"/>
              </a:ext>
            </a:extLst>
          </p:cNvPr>
          <p:cNvSpPr txBox="1"/>
          <p:nvPr/>
        </p:nvSpPr>
        <p:spPr>
          <a:xfrm>
            <a:off x="7769313" y="3777631"/>
            <a:ext cx="290692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8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56%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EBF9FDE-5FBC-DC44-2836-79B96FF4B7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8313815"/>
              </p:ext>
            </p:extLst>
          </p:nvPr>
        </p:nvGraphicFramePr>
        <p:xfrm>
          <a:off x="970418" y="3540886"/>
          <a:ext cx="5898294" cy="204826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615264">
                  <a:extLst>
                    <a:ext uri="{9D8B030D-6E8A-4147-A177-3AD203B41FA5}">
                      <a16:colId xmlns:a16="http://schemas.microsoft.com/office/drawing/2014/main" val="2043591465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171355575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2532453883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344056472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845735028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285377593"/>
                    </a:ext>
                  </a:extLst>
                </a:gridCol>
              </a:tblGrid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2014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이현식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장광수 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장우철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홍대한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877900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2015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 </a:t>
                      </a:r>
                      <a:r>
                        <a:rPr lang="en-US" sz="900" kern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장광수 </a:t>
                      </a:r>
                      <a:r>
                        <a:rPr lang="en-US" sz="900" kern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이현식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홍대한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9736466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2016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김경식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김성원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1745455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2017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김성원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이정화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정재중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354457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2018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이득원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박성준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진승욱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310030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2019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정연우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진승욱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문병식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정연규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062878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2020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문병식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신재범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이재우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8377192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2021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이재우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정연우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이순남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817085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2022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김경렬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최대경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300716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2023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최대경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김봉진</a:t>
                      </a:r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62885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11677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A15867D-5A99-348A-12A2-EAC47E2D5AF9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[5]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최적화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4DF8E-2F6C-A0AE-6E79-DA69DA11956F}"/>
              </a:ext>
            </a:extLst>
          </p:cNvPr>
          <p:cNvSpPr txBox="1"/>
          <p:nvPr/>
        </p:nvSpPr>
        <p:spPr>
          <a:xfrm>
            <a:off x="7769313" y="3777631"/>
            <a:ext cx="290692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8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56%</a:t>
            </a:r>
          </a:p>
        </p:txBody>
      </p:sp>
      <p:graphicFrame>
        <p:nvGraphicFramePr>
          <p:cNvPr id="8" name="표 14">
            <a:extLst>
              <a:ext uri="{FF2B5EF4-FFF2-40B4-BE49-F238E27FC236}">
                <a16:creationId xmlns:a16="http://schemas.microsoft.com/office/drawing/2014/main" id="{05BC8B67-F24E-4706-3DE2-95EC3D4D4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269759"/>
              </p:ext>
            </p:extLst>
          </p:nvPr>
        </p:nvGraphicFramePr>
        <p:xfrm>
          <a:off x="754380" y="2071593"/>
          <a:ext cx="10683240" cy="94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80540">
                  <a:extLst>
                    <a:ext uri="{9D8B030D-6E8A-4147-A177-3AD203B41FA5}">
                      <a16:colId xmlns:a16="http://schemas.microsoft.com/office/drawing/2014/main" val="1606593867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2340121598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2689314276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118612586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1591502995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30917318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지표</a:t>
                      </a:r>
                      <a:endParaRPr lang="ko-Kore-KR" altLang="en-US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관심인물과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연결성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연결정도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매개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근접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아이겐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벡터</a:t>
                      </a:r>
                      <a:endParaRPr lang="en-US" altLang="ko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600" b="0" i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  <a:endParaRPr lang="ko-Kore-KR" altLang="en-US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59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최적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가중치 조합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.00402865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0.00402865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0.27126231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0.71665175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0.00402865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914246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650B6C3-6440-FFF8-9582-EAA655B4B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718473"/>
              </p:ext>
            </p:extLst>
          </p:nvPr>
        </p:nvGraphicFramePr>
        <p:xfrm>
          <a:off x="970418" y="3540886"/>
          <a:ext cx="5898294" cy="204826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615264">
                  <a:extLst>
                    <a:ext uri="{9D8B030D-6E8A-4147-A177-3AD203B41FA5}">
                      <a16:colId xmlns:a16="http://schemas.microsoft.com/office/drawing/2014/main" val="2043591465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171355575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2532453883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344056472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845735028"/>
                    </a:ext>
                  </a:extLst>
                </a:gridCol>
                <a:gridCol w="1056606">
                  <a:extLst>
                    <a:ext uri="{9D8B030D-6E8A-4147-A177-3AD203B41FA5}">
                      <a16:colId xmlns:a16="http://schemas.microsoft.com/office/drawing/2014/main" val="3285377593"/>
                    </a:ext>
                  </a:extLst>
                </a:gridCol>
              </a:tblGrid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2014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장광수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이현식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장우철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877900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2015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장광수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이현식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 </a:t>
                      </a:r>
                      <a:r>
                        <a:rPr lang="en-US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홍대한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9736466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2016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ko-KR" sz="900" kern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김경식 </a:t>
                      </a:r>
                      <a:r>
                        <a:rPr lang="en-US" sz="900" kern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조경순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홍대한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배영훈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1745455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2017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김성원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이정화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정재중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354457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2018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이득원</a:t>
                      </a:r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김범철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박성준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진승욱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310030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2019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정연우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진승욱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문병식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신인식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0628781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2020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문병식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이재우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신재범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8377192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2021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이재우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정연우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이순남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817085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2022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김경렬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최대경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김성균 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3007163"/>
                  </a:ext>
                </a:extLst>
              </a:tr>
              <a:tr h="204826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2023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강윤기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김성균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강준규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최대경</a:t>
                      </a:r>
                      <a:r>
                        <a:rPr lang="en-US" sz="9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True</a:t>
                      </a:r>
                      <a:endParaRPr lang="ko-Kore-KR" sz="10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0"/>
                      <a:r>
                        <a:rPr lang="ko-KR" sz="900" kern="1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김봉진</a:t>
                      </a:r>
                      <a:r>
                        <a:rPr lang="ko-KR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sz="9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</a:t>
                      </a:r>
                      <a:endParaRPr lang="ko-Kore-KR" sz="1000" kern="1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628857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89A0B51-FC88-9730-311E-F953C87F00CD}"/>
              </a:ext>
            </a:extLst>
          </p:cNvPr>
          <p:cNvSpPr txBox="1"/>
          <p:nvPr/>
        </p:nvSpPr>
        <p:spPr>
          <a:xfrm>
            <a:off x="754380" y="851651"/>
            <a:ext cx="101654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 err="1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GridSearch</a:t>
            </a:r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</a:p>
          <a:p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가능한 가중치 값을 </a:t>
            </a:r>
            <a: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0.005</a:t>
            </a:r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ko-KR" altLang="en-US" sz="1800" dirty="0" err="1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부터</a:t>
            </a:r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까지를 같은 범위로 분할하는 </a:t>
            </a:r>
            <a: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10</a:t>
            </a:r>
            <a:r>
              <a:rPr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개 값으로</a:t>
            </a:r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설정</a:t>
            </a:r>
            <a: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  <a:b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</a:br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가중치의 합이 </a:t>
            </a:r>
            <a:r>
              <a:rPr lang="en-US" altLang="ko-KR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r>
              <a:rPr lang="ko-KR" altLang="en-US" sz="18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이 되도록 정규화</a:t>
            </a:r>
            <a:endParaRPr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81877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69130FC-60F4-C5CE-C08C-C4082084DAA0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[5]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최적화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8" name="표 14">
            <a:extLst>
              <a:ext uri="{FF2B5EF4-FFF2-40B4-BE49-F238E27FC236}">
                <a16:creationId xmlns:a16="http://schemas.microsoft.com/office/drawing/2014/main" id="{8042707C-33CE-E351-C663-0DA85B36D1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486016"/>
              </p:ext>
            </p:extLst>
          </p:nvPr>
        </p:nvGraphicFramePr>
        <p:xfrm>
          <a:off x="754380" y="2397760"/>
          <a:ext cx="10683240" cy="2062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80540">
                  <a:extLst>
                    <a:ext uri="{9D8B030D-6E8A-4147-A177-3AD203B41FA5}">
                      <a16:colId xmlns:a16="http://schemas.microsoft.com/office/drawing/2014/main" val="1606593867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2340121598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2689314276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118612586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1591502995"/>
                    </a:ext>
                  </a:extLst>
                </a:gridCol>
                <a:gridCol w="1780540">
                  <a:extLst>
                    <a:ext uri="{9D8B030D-6E8A-4147-A177-3AD203B41FA5}">
                      <a16:colId xmlns:a16="http://schemas.microsoft.com/office/drawing/2014/main" val="30917318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지표</a:t>
                      </a:r>
                      <a:endParaRPr lang="ko-Kore-KR" altLang="en-US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관심인물과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연결성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연결정도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rgbClr val="006CFF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매개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rgbClr val="006CFF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rgbClr val="006CFF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rgbClr val="006CFF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근접</a:t>
                      </a:r>
                      <a:endParaRPr lang="en-US" altLang="ko-Kore-KR" sz="1600" b="0" i="0" dirty="0">
                        <a:ln>
                          <a:noFill/>
                        </a:ln>
                        <a:solidFill>
                          <a:srgbClr val="006CFF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rgbClr val="006CFF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아이겐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벡터</a:t>
                      </a:r>
                      <a:endParaRPr lang="en-US" altLang="ko-KR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600" b="0" i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중심성</a:t>
                      </a:r>
                      <a:endParaRPr lang="ko-Kore-KR" altLang="en-US" sz="16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59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초기</a:t>
                      </a:r>
                      <a:r>
                        <a:rPr lang="ko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가중치 조합</a:t>
                      </a:r>
                      <a:endParaRPr lang="ko-Kore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1.5</a:t>
                      </a:r>
                      <a:endParaRPr lang="ko-Kore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2.5</a:t>
                      </a:r>
                      <a:endParaRPr lang="ko-Kore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3.5</a:t>
                      </a:r>
                      <a:endParaRPr lang="ko-Kore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</a:t>
                      </a:r>
                      <a:endParaRPr lang="ko-Kore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1.5</a:t>
                      </a:r>
                      <a:endParaRPr lang="ko-Kore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4036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최적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ko-KR" altLang="en-US" sz="1600" b="0" i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가중치 조합 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54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최적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ko-KR" altLang="en-US" sz="1600" b="0" i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가중치 조합 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2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.3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.3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0.9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0.7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4502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최적</a:t>
                      </a:r>
                      <a:r>
                        <a:rPr lang="ko-KR" altLang="en-US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</a:t>
                      </a:r>
                      <a:r>
                        <a:rPr lang="ko-KR" altLang="en-US" sz="1600" b="0" i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가중치 조합 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3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</a:t>
                      </a:r>
                      <a:r>
                        <a:rPr lang="en-US" altLang="ko-KR" sz="1600" b="0" i="0" dirty="0">
                          <a:ln>
                            <a:noFill/>
                          </a:ln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.00402865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0.00402865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0.27126231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0.71665175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0.00402865</a:t>
                      </a:r>
                      <a:endParaRPr lang="ko-Kore-KR" altLang="en-US" sz="1600" b="0" i="0" dirty="0">
                        <a:ln>
                          <a:noFill/>
                        </a:ln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286683"/>
                  </a:ext>
                </a:extLst>
              </a:tr>
            </a:tbl>
          </a:graphicData>
        </a:graphic>
      </p:graphicFrame>
      <p:sp>
        <p:nvSpPr>
          <p:cNvPr id="9" name="화살표: 위쪽 16">
            <a:extLst>
              <a:ext uri="{FF2B5EF4-FFF2-40B4-BE49-F238E27FC236}">
                <a16:creationId xmlns:a16="http://schemas.microsoft.com/office/drawing/2014/main" id="{8E66094E-1047-43E4-5C61-8DCD5139B2FA}"/>
              </a:ext>
            </a:extLst>
          </p:cNvPr>
          <p:cNvSpPr/>
          <p:nvPr/>
        </p:nvSpPr>
        <p:spPr>
          <a:xfrm>
            <a:off x="8500457" y="3462861"/>
            <a:ext cx="524095" cy="997379"/>
          </a:xfrm>
          <a:prstGeom prst="upArrow">
            <a:avLst>
              <a:gd name="adj1" fmla="val 50000"/>
              <a:gd name="adj2" fmla="val 51081"/>
            </a:avLst>
          </a:prstGeom>
          <a:solidFill>
            <a:srgbClr val="006CFF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2040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DACADA-2729-EBC0-8AC9-BC66D76E69E6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3.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결론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7ED43F-1D81-76CD-D633-99BA5C6BB617}"/>
              </a:ext>
            </a:extLst>
          </p:cNvPr>
          <p:cNvSpPr txBox="1"/>
          <p:nvPr/>
        </p:nvSpPr>
        <p:spPr>
          <a:xfrm>
            <a:off x="1507265" y="2213280"/>
            <a:ext cx="3577538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latinLnBrk="0">
              <a:tabLst>
                <a:tab pos="457200" algn="l"/>
              </a:tabLst>
            </a:pPr>
            <a:r>
              <a:rPr lang="en-US" altLang="ko-KR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pPr lvl="0" algn="l" latinLnBrk="0">
              <a:tabLst>
                <a:tab pos="457200" algn="l"/>
              </a:tabLst>
            </a:pP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상무</a:t>
            </a:r>
            <a:r>
              <a:rPr lang="en-US" altLang="ko-KR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 </a:t>
            </a: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전무</a:t>
            </a:r>
            <a:r>
              <a:rPr lang="en-US" altLang="ko-KR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 </a:t>
            </a: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감사위원 위주의 분석 진행</a:t>
            </a:r>
          </a:p>
          <a:p>
            <a:pPr lvl="0" algn="l" latinLnBrk="0">
              <a:tabLst>
                <a:tab pos="457200" algn="l"/>
              </a:tabLst>
            </a:pPr>
            <a:b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</a:br>
            <a:endParaRPr lang="ko-KR" altLang="en-US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lvl="0" algn="l" latinLnBrk="0">
              <a:tabLst>
                <a:tab pos="457200" algn="l"/>
              </a:tabLst>
            </a:pPr>
            <a:r>
              <a:rPr lang="en-US" altLang="ko-KR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pPr>
              <a:tabLst>
                <a:tab pos="457200" algn="l"/>
              </a:tabLst>
            </a:pP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설정한 지표에 따라 네트워크에서 영향력이 있는 중요인물을 선정</a:t>
            </a:r>
            <a:endParaRPr lang="en-US" altLang="ko-KR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lvl="0" algn="l" latinLnBrk="0">
              <a:tabLst>
                <a:tab pos="457200" algn="l"/>
              </a:tabLst>
            </a:pPr>
            <a:b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</a:br>
            <a:endParaRPr lang="ko-KR" altLang="en-US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lvl="0" algn="l" latinLnBrk="0">
              <a:tabLst>
                <a:tab pos="457200" algn="l"/>
              </a:tabLst>
            </a:pPr>
            <a:r>
              <a:rPr lang="en-US" altLang="ko-KR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</a:p>
          <a:p>
            <a:pPr>
              <a:tabLst>
                <a:tab pos="457200" algn="l"/>
              </a:tabLst>
            </a:pP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관심인물과 연결성 지표의 </a:t>
            </a:r>
            <a:r>
              <a:rPr lang="ko-KR" altLang="en-US" sz="1600" kern="0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유의미성</a:t>
            </a: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확인</a:t>
            </a:r>
            <a:endParaRPr lang="en-US" altLang="ko-KR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>
              <a:tabLst>
                <a:tab pos="457200" algn="l"/>
              </a:tabLst>
            </a:pPr>
            <a:endParaRPr lang="en-US" altLang="ko-KR" sz="1600" kern="0" dirty="0">
              <a:solidFill>
                <a:srgbClr val="000000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>
              <a:tabLst>
                <a:tab pos="457200" algn="l"/>
              </a:tabLst>
            </a:pPr>
            <a:endParaRPr lang="en-US" altLang="ko-KR" sz="1600" kern="0" dirty="0">
              <a:solidFill>
                <a:srgbClr val="000000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>
              <a:tabLst>
                <a:tab pos="457200" algn="l"/>
              </a:tabLst>
            </a:pPr>
            <a:r>
              <a:rPr lang="en-US" altLang="ko-KR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4</a:t>
            </a:r>
          </a:p>
          <a:p>
            <a:pPr>
              <a:tabLst>
                <a:tab pos="457200" algn="l"/>
              </a:tabLst>
            </a:pP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전년도에서 높은 중요도를 가진 인물은 다음해에도 높은 값을 유지하는 패턴 확인</a:t>
            </a:r>
          </a:p>
          <a:p>
            <a:pPr lvl="0" algn="l" latinLnBrk="0">
              <a:tabLst>
                <a:tab pos="457200" algn="l"/>
              </a:tabLst>
            </a:pPr>
            <a:endParaRPr lang="ko-KR" altLang="en-US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F3DF82-C2ED-A800-3118-A0476CC3F316}"/>
              </a:ext>
            </a:extLst>
          </p:cNvPr>
          <p:cNvSpPr txBox="1"/>
          <p:nvPr/>
        </p:nvSpPr>
        <p:spPr>
          <a:xfrm>
            <a:off x="7107196" y="2274836"/>
            <a:ext cx="369878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리더들의 네트워크 중심인물 결정에 도움</a:t>
            </a:r>
          </a:p>
          <a:p>
            <a:b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</a:br>
            <a:endParaRPr lang="ko-KR" altLang="en-US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lang="en-US" altLang="ko-KR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조직의 변화와 동향 파악</a:t>
            </a:r>
          </a:p>
          <a:p>
            <a:b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</a:br>
            <a:endParaRPr lang="ko-KR" altLang="en-US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lang="en-US" altLang="ko-KR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</a:p>
          <a:p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리더십 효과를 평가하고 향후 전략과 의사결정에 반영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EBA93C-D79A-71F8-2F65-6101493437F4}"/>
              </a:ext>
            </a:extLst>
          </p:cNvPr>
          <p:cNvSpPr txBox="1"/>
          <p:nvPr/>
        </p:nvSpPr>
        <p:spPr>
          <a:xfrm>
            <a:off x="7107196" y="1382286"/>
            <a:ext cx="22301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활용방안</a:t>
            </a: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138596-B4F2-A2FF-7843-F895B37EAD82}"/>
              </a:ext>
            </a:extLst>
          </p:cNvPr>
          <p:cNvSpPr txBox="1"/>
          <p:nvPr/>
        </p:nvSpPr>
        <p:spPr>
          <a:xfrm>
            <a:off x="1507265" y="1382286"/>
            <a:ext cx="22301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분석</a:t>
            </a: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" name="오른쪽 화살표[R] 8">
            <a:extLst>
              <a:ext uri="{FF2B5EF4-FFF2-40B4-BE49-F238E27FC236}">
                <a16:creationId xmlns:a16="http://schemas.microsoft.com/office/drawing/2014/main" id="{99BE9D08-908E-BC4A-38B4-5C1BDCE03230}"/>
              </a:ext>
            </a:extLst>
          </p:cNvPr>
          <p:cNvSpPr/>
          <p:nvPr/>
        </p:nvSpPr>
        <p:spPr>
          <a:xfrm>
            <a:off x="5861221" y="3372928"/>
            <a:ext cx="469557" cy="369331"/>
          </a:xfrm>
          <a:prstGeom prst="rightArrow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034690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2F8E6C-9953-1AE5-F231-02FA166D9DF1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3.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결론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4A77FC-B0F2-49AB-3C96-7CF65B9EE859}"/>
              </a:ext>
            </a:extLst>
          </p:cNvPr>
          <p:cNvSpPr txBox="1"/>
          <p:nvPr/>
        </p:nvSpPr>
        <p:spPr>
          <a:xfrm>
            <a:off x="2002426" y="1305344"/>
            <a:ext cx="22301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kumimoji="1" lang="ko-KR" altLang="en-US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98A5C9-E194-80EE-FF36-B92F828EB963}"/>
              </a:ext>
            </a:extLst>
          </p:cNvPr>
          <p:cNvSpPr txBox="1"/>
          <p:nvPr/>
        </p:nvSpPr>
        <p:spPr>
          <a:xfrm>
            <a:off x="5136072" y="564790"/>
            <a:ext cx="31997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latinLnBrk="0">
              <a:tabLst>
                <a:tab pos="457200" algn="l"/>
              </a:tabLst>
            </a:pPr>
            <a:b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</a:br>
            <a:endParaRPr lang="ko-KR" altLang="en-US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lvl="0" algn="l" latinLnBrk="0">
              <a:tabLst>
                <a:tab pos="457200" algn="l"/>
              </a:tabLst>
            </a:pPr>
            <a:endParaRPr lang="en-US" altLang="ko-KR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95B748-7AA2-2CC5-0408-6D8BDEFFE850}"/>
              </a:ext>
            </a:extLst>
          </p:cNvPr>
          <p:cNvSpPr txBox="1"/>
          <p:nvPr/>
        </p:nvSpPr>
        <p:spPr>
          <a:xfrm>
            <a:off x="1507265" y="2213280"/>
            <a:ext cx="357753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latinLnBrk="0">
              <a:tabLst>
                <a:tab pos="457200" algn="l"/>
              </a:tabLst>
            </a:pPr>
            <a:r>
              <a:rPr lang="en-US" altLang="ko-KR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pPr lvl="0" algn="l" latinLnBrk="0">
              <a:tabLst>
                <a:tab pos="457200" algn="l"/>
              </a:tabLst>
            </a:pP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유사성에만 국한하여 네트워크 형성</a:t>
            </a:r>
            <a:endParaRPr lang="en-US" altLang="ko-KR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lvl="0" algn="l" latinLnBrk="0">
              <a:tabLst>
                <a:tab pos="457200" algn="l"/>
              </a:tabLst>
            </a:pPr>
            <a:endParaRPr lang="en-US" altLang="ko-KR" sz="1600" kern="0" dirty="0">
              <a:solidFill>
                <a:srgbClr val="000000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lvl="0" algn="l" latinLnBrk="0">
              <a:tabLst>
                <a:tab pos="457200" algn="l"/>
              </a:tabLst>
            </a:pPr>
            <a:r>
              <a:rPr lang="en-US" altLang="ko-KR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pPr lvl="0" algn="l" latinLnBrk="0">
              <a:tabLst>
                <a:tab pos="457200" algn="l"/>
              </a:tabLst>
            </a:pP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영향력 평가 데이터 부족</a:t>
            </a:r>
          </a:p>
          <a:p>
            <a:pPr lvl="0" algn="l" latinLnBrk="0">
              <a:tabLst>
                <a:tab pos="457200" algn="l"/>
              </a:tabLst>
            </a:pPr>
            <a:endParaRPr lang="ko-KR" altLang="en-US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lvl="0" algn="l" latinLnBrk="0">
              <a:tabLst>
                <a:tab pos="457200" algn="l"/>
              </a:tabLst>
            </a:pPr>
            <a:r>
              <a:rPr lang="en-US" altLang="ko-KR" sz="1600" kern="0" dirty="0">
                <a:solidFill>
                  <a:srgbClr val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  <a:endParaRPr lang="en-US" altLang="ko-KR" sz="1600" kern="0" dirty="0">
              <a:solidFill>
                <a:srgbClr val="000000"/>
              </a:solidFill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 lvl="0" algn="l" latinLnBrk="0">
              <a:tabLst>
                <a:tab pos="457200" algn="l"/>
              </a:tabLst>
            </a:pPr>
            <a:r>
              <a:rPr lang="ko-KR" altLang="en-US" sz="1600" kern="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검증 시 데이터부족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CB75EC-6FF9-52FF-FF6C-5857F871CC0C}"/>
              </a:ext>
            </a:extLst>
          </p:cNvPr>
          <p:cNvSpPr txBox="1"/>
          <p:nvPr/>
        </p:nvSpPr>
        <p:spPr>
          <a:xfrm>
            <a:off x="1507265" y="1382286"/>
            <a:ext cx="2230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한계</a:t>
            </a:r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B489C5-9E39-F09E-1515-6168EFDB2E19}"/>
              </a:ext>
            </a:extLst>
          </p:cNvPr>
          <p:cNvSpPr txBox="1"/>
          <p:nvPr/>
        </p:nvSpPr>
        <p:spPr>
          <a:xfrm>
            <a:off x="7107196" y="2274836"/>
            <a:ext cx="369878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더 많은 데이터 활용</a:t>
            </a:r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lang="en-US" altLang="ko-KR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사회적 평판을 판단할 수 있는 데이터</a:t>
            </a:r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기사에서 이름이 묶여 나오는 횟수 </a:t>
            </a:r>
            <a:r>
              <a:rPr lang="en-US" altLang="ko-KR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인물 간의 관계에 대한 특성</a:t>
            </a:r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lang="en-US" altLang="ko-KR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기사 수 </a:t>
            </a:r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lang="ko-KR" altLang="en-US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인물의 사회적 영향력</a:t>
            </a:r>
            <a:endParaRPr lang="en-US" altLang="ko-KR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endParaRPr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lang="en-US" altLang="ko-KR" sz="16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4</a:t>
            </a:r>
          </a:p>
          <a:p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인물의 실적이나 포상금 여부 등의 중요성을 나타낼 수 있는 데이터</a:t>
            </a:r>
            <a:endParaRPr lang="ko-KR" altLang="en-US" sz="1600" dirty="0">
              <a:effectLst/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089E8F-5933-D30E-4BEE-F3A257ACE7D0}"/>
              </a:ext>
            </a:extLst>
          </p:cNvPr>
          <p:cNvSpPr txBox="1"/>
          <p:nvPr/>
        </p:nvSpPr>
        <p:spPr>
          <a:xfrm>
            <a:off x="7107196" y="1382286"/>
            <a:ext cx="22301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개선 방향</a:t>
            </a:r>
          </a:p>
          <a:p>
            <a:endParaRPr kumimoji="1" lang="en-US" altLang="ko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2" name="오른쪽 화살표[R] 8">
            <a:extLst>
              <a:ext uri="{FF2B5EF4-FFF2-40B4-BE49-F238E27FC236}">
                <a16:creationId xmlns:a16="http://schemas.microsoft.com/office/drawing/2014/main" id="{23A6DAB8-4592-4DCE-9DFF-FF07C555B09C}"/>
              </a:ext>
            </a:extLst>
          </p:cNvPr>
          <p:cNvSpPr/>
          <p:nvPr/>
        </p:nvSpPr>
        <p:spPr>
          <a:xfrm>
            <a:off x="5861221" y="3372928"/>
            <a:ext cx="469557" cy="369331"/>
          </a:xfrm>
          <a:prstGeom prst="rightArrow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830115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7AF66B-B94E-4DD9-6EAC-F27973FB0826}"/>
              </a:ext>
            </a:extLst>
          </p:cNvPr>
          <p:cNvSpPr txBox="1"/>
          <p:nvPr/>
        </p:nvSpPr>
        <p:spPr>
          <a:xfrm>
            <a:off x="5476510" y="3244334"/>
            <a:ext cx="123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감사합니다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.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3333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>
            <a:extLst>
              <a:ext uri="{FF2B5EF4-FFF2-40B4-BE49-F238E27FC236}">
                <a16:creationId xmlns:a16="http://schemas.microsoft.com/office/drawing/2014/main" id="{DD412179-5F30-698C-5547-B1AFFC6170D9}"/>
              </a:ext>
            </a:extLst>
          </p:cNvPr>
          <p:cNvSpPr/>
          <p:nvPr/>
        </p:nvSpPr>
        <p:spPr>
          <a:xfrm>
            <a:off x="5003559" y="4228849"/>
            <a:ext cx="2592060" cy="17888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9D57A05-AE0D-6DF6-D8C6-A7D868819511}"/>
              </a:ext>
            </a:extLst>
          </p:cNvPr>
          <p:cNvSpPr/>
          <p:nvPr/>
        </p:nvSpPr>
        <p:spPr>
          <a:xfrm>
            <a:off x="1654250" y="4228849"/>
            <a:ext cx="2592060" cy="17888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E5C96BA-37D8-2D3B-28BE-FE8B8E7444B7}"/>
              </a:ext>
            </a:extLst>
          </p:cNvPr>
          <p:cNvSpPr/>
          <p:nvPr/>
        </p:nvSpPr>
        <p:spPr>
          <a:xfrm>
            <a:off x="8288655" y="1526823"/>
            <a:ext cx="2592060" cy="17888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34C6335-55B0-F2CE-12B9-1D09641F31A0}"/>
              </a:ext>
            </a:extLst>
          </p:cNvPr>
          <p:cNvSpPr/>
          <p:nvPr/>
        </p:nvSpPr>
        <p:spPr>
          <a:xfrm>
            <a:off x="1643907" y="1519817"/>
            <a:ext cx="2592060" cy="17888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5817F1-0E31-6F5A-5DA5-9364A5FFACF7}"/>
              </a:ext>
            </a:extLst>
          </p:cNvPr>
          <p:cNvSpPr txBox="1"/>
          <p:nvPr/>
        </p:nvSpPr>
        <p:spPr>
          <a:xfrm>
            <a:off x="1558212" y="1119454"/>
            <a:ext cx="2114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[1] 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관심인물</a:t>
            </a:r>
            <a:r>
              <a:rPr kumimoji="1" lang="ko-Kore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설정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41D430-E243-80DA-B00B-5712D730E1EE}"/>
              </a:ext>
            </a:extLst>
          </p:cNvPr>
          <p:cNvSpPr txBox="1"/>
          <p:nvPr/>
        </p:nvSpPr>
        <p:spPr>
          <a:xfrm>
            <a:off x="4908207" y="1119454"/>
            <a:ext cx="2114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ore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9BD9D1-E1AA-6745-7E51-9F9B2616BF38}"/>
              </a:ext>
            </a:extLst>
          </p:cNvPr>
          <p:cNvSpPr txBox="1"/>
          <p:nvPr/>
        </p:nvSpPr>
        <p:spPr>
          <a:xfrm>
            <a:off x="8258202" y="1119454"/>
            <a:ext cx="2114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[3] </a:t>
            </a:r>
            <a:r>
              <a:rPr kumimoji="1" lang="ko-Kore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중요인물 선정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951A34-652B-54E1-5A33-21EA55A0A54B}"/>
              </a:ext>
            </a:extLst>
          </p:cNvPr>
          <p:cNvSpPr txBox="1"/>
          <p:nvPr/>
        </p:nvSpPr>
        <p:spPr>
          <a:xfrm>
            <a:off x="1611127" y="3821480"/>
            <a:ext cx="2114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[4] </a:t>
            </a:r>
            <a:r>
              <a:rPr kumimoji="1" lang="ko-Kore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중요인물 검증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334146-F3D4-1BF2-E73F-2B7F97B9E973}"/>
              </a:ext>
            </a:extLst>
          </p:cNvPr>
          <p:cNvSpPr txBox="1"/>
          <p:nvPr/>
        </p:nvSpPr>
        <p:spPr>
          <a:xfrm>
            <a:off x="4908207" y="3792420"/>
            <a:ext cx="2114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[5]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ore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최적화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D7706D-9B3D-D21D-FFAD-1A05A7B9F90F}"/>
              </a:ext>
            </a:extLst>
          </p:cNvPr>
          <p:cNvSpPr txBox="1"/>
          <p:nvPr/>
        </p:nvSpPr>
        <p:spPr>
          <a:xfrm>
            <a:off x="8322616" y="1726789"/>
            <a:ext cx="2063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3.1 </a:t>
            </a:r>
          </a:p>
          <a:p>
            <a:r>
              <a:rPr kumimoji="1" lang="ko-KR" altLang="en-US" sz="16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중심성</a:t>
            </a:r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kumimoji="1" lang="ko-KR" altLang="en-US" sz="16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지표값의</a:t>
            </a:r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kumimoji="1" lang="ko-KR" altLang="en-US" sz="16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가중합</a:t>
            </a:r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81120B-C809-3585-C3CA-A1D43BC8683C}"/>
              </a:ext>
            </a:extLst>
          </p:cNvPr>
          <p:cNvSpPr txBox="1"/>
          <p:nvPr/>
        </p:nvSpPr>
        <p:spPr>
          <a:xfrm>
            <a:off x="1734110" y="4399977"/>
            <a:ext cx="211307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4.1 </a:t>
            </a:r>
          </a:p>
          <a:p>
            <a:r>
              <a:rPr kumimoji="1" lang="ko-Kore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검증 기준</a:t>
            </a:r>
            <a:r>
              <a:rPr kumimoji="1" lang="en-US" altLang="ko-Kore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</a:p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승진여부 </a:t>
            </a:r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or</a:t>
            </a:r>
          </a:p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연속 중요인물 선정 여부</a:t>
            </a:r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5E1759-52F4-D446-5FBA-EDC196BB2802}"/>
              </a:ext>
            </a:extLst>
          </p:cNvPr>
          <p:cNvSpPr txBox="1"/>
          <p:nvPr/>
        </p:nvSpPr>
        <p:spPr>
          <a:xfrm>
            <a:off x="5003559" y="4399977"/>
            <a:ext cx="13019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5.1 </a:t>
            </a:r>
          </a:p>
          <a:p>
            <a:r>
              <a:rPr kumimoji="1" lang="ko-Kore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중심성 지표</a:t>
            </a:r>
            <a:endParaRPr kumimoji="1" lang="en-US" altLang="ko-Kore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ore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가중치 최적화</a:t>
            </a:r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9DC8F8-28E7-4D88-5706-89559A6F3140}"/>
              </a:ext>
            </a:extLst>
          </p:cNvPr>
          <p:cNvSpPr txBox="1"/>
          <p:nvPr/>
        </p:nvSpPr>
        <p:spPr>
          <a:xfrm>
            <a:off x="1734110" y="1658315"/>
            <a:ext cx="175721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1.1</a:t>
            </a:r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상황 속에서 변화한 </a:t>
            </a:r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인물</a:t>
            </a:r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endParaRPr kumimoji="1" lang="en-US" altLang="ko-Kore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38F158-2A63-2C04-D24E-F40C41547A81}"/>
              </a:ext>
            </a:extLst>
          </p:cNvPr>
          <p:cNvSpPr txBox="1"/>
          <p:nvPr/>
        </p:nvSpPr>
        <p:spPr>
          <a:xfrm>
            <a:off x="224365" y="317771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2.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ore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분석 과정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5411C5-FBD6-4AD0-BDFD-CBAB4F3E4F26}"/>
              </a:ext>
            </a:extLst>
          </p:cNvPr>
          <p:cNvSpPr/>
          <p:nvPr/>
        </p:nvSpPr>
        <p:spPr>
          <a:xfrm>
            <a:off x="4957919" y="1526823"/>
            <a:ext cx="2592060" cy="17888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8C4ADF-C6F1-4622-A510-EBFA7F51E40F}"/>
              </a:ext>
            </a:extLst>
          </p:cNvPr>
          <p:cNvSpPr txBox="1"/>
          <p:nvPr/>
        </p:nvSpPr>
        <p:spPr>
          <a:xfrm>
            <a:off x="5003559" y="1639335"/>
            <a:ext cx="22784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2.1</a:t>
            </a:r>
          </a:p>
          <a:p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node</a:t>
            </a:r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인물</a:t>
            </a:r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edge(</a:t>
            </a:r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가중치</a:t>
            </a:r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):</a:t>
            </a:r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유사성</a:t>
            </a:r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2.2</a:t>
            </a:r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endParaRPr kumimoji="1" lang="en-US" altLang="ko-KR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가중치 상위 </a:t>
            </a:r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25% </a:t>
            </a:r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연결</a:t>
            </a:r>
            <a:endParaRPr kumimoji="1" lang="ko-Kore-KR" altLang="en-US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1864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66D94941-7643-BDE2-CD45-6DE7B1468073}"/>
              </a:ext>
            </a:extLst>
          </p:cNvPr>
          <p:cNvSpPr/>
          <p:nvPr/>
        </p:nvSpPr>
        <p:spPr>
          <a:xfrm>
            <a:off x="6548264" y="3291644"/>
            <a:ext cx="4945321" cy="810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5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84DEF4-4F44-ABAC-D491-655F1A43309E}"/>
              </a:ext>
            </a:extLst>
          </p:cNvPr>
          <p:cNvSpPr txBox="1"/>
          <p:nvPr/>
        </p:nvSpPr>
        <p:spPr>
          <a:xfrm>
            <a:off x="1740283" y="761742"/>
            <a:ext cx="9065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I</a:t>
            </a:r>
            <a:r>
              <a:rPr lang="en-US" altLang="ko-KR" sz="16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dea</a:t>
            </a:r>
          </a:p>
          <a:p>
            <a:r>
              <a:rPr kumimoji="1" lang="ko-Kore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기업의 </a:t>
            </a:r>
            <a:r>
              <a:rPr kumimoji="1" lang="ko-Kore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매출이 증가</a:t>
            </a:r>
            <a:r>
              <a:rPr kumimoji="1" lang="ko-Kore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한 </a:t>
            </a:r>
            <a:r>
              <a:rPr kumimoji="1" lang="ko-Kore-KR" altLang="en-US" sz="160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시기에 </a:t>
            </a:r>
            <a:r>
              <a:rPr kumimoji="1" lang="ko-KR" altLang="en-US" sz="160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선임</a:t>
            </a:r>
            <a:r>
              <a:rPr kumimoji="1" lang="ko-KR" altLang="en-US" sz="160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또는 </a:t>
            </a:r>
            <a:r>
              <a:rPr kumimoji="1" lang="ko-Kore-KR" altLang="en-US" sz="160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승진</a:t>
            </a:r>
            <a:r>
              <a:rPr kumimoji="1" lang="ko-KR" altLang="en-US" sz="160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을</a:t>
            </a:r>
            <a:r>
              <a:rPr kumimoji="1" lang="ko-Kore-KR" altLang="en-US" sz="160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ore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하거나 </a:t>
            </a:r>
            <a:r>
              <a:rPr kumimoji="1" lang="ko-Kore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보유 주식량이 증가</a:t>
            </a:r>
            <a:r>
              <a:rPr kumimoji="1" lang="ko-Kore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한 </a:t>
            </a:r>
            <a:r>
              <a:rPr kumimoji="1" lang="ko-Kore-KR" altLang="en-US" sz="160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인물이</a:t>
            </a:r>
            <a:r>
              <a:rPr kumimoji="1" lang="ko-KR" altLang="en-US" sz="160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영향력 있는 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인물이라고 가정</a:t>
            </a:r>
            <a:endParaRPr kumimoji="1"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46FA74-0A4B-45B9-4949-EF62A44F3A73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[1]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관심인물</a:t>
            </a:r>
            <a:r>
              <a:rPr kumimoji="1" lang="ko-Kore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설정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5B7CFE7-55F5-2FEF-C542-0355E741AA47}"/>
              </a:ext>
            </a:extLst>
          </p:cNvPr>
          <p:cNvGrpSpPr/>
          <p:nvPr/>
        </p:nvGrpSpPr>
        <p:grpSpPr>
          <a:xfrm>
            <a:off x="698414" y="1648033"/>
            <a:ext cx="5397586" cy="4171226"/>
            <a:chOff x="508382" y="1688510"/>
            <a:chExt cx="5397586" cy="4171226"/>
          </a:xfrm>
        </p:grpSpPr>
        <p:pic>
          <p:nvPicPr>
            <p:cNvPr id="31" name="그림 30" descr="텍스트, 스크린샷, 번호, 폰트이(가) 표시된 사진&#10;&#10;자동 생성된 설명">
              <a:extLst>
                <a:ext uri="{FF2B5EF4-FFF2-40B4-BE49-F238E27FC236}">
                  <a16:creationId xmlns:a16="http://schemas.microsoft.com/office/drawing/2014/main" id="{A8CF11B9-9646-E5A5-A28C-02E771B57C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98" r="1449" b="1720"/>
            <a:stretch/>
          </p:blipFill>
          <p:spPr bwMode="auto">
            <a:xfrm>
              <a:off x="508382" y="1688510"/>
              <a:ext cx="5397586" cy="411650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9680C83-6770-C81D-45AD-A6A3D977E7A0}"/>
                </a:ext>
              </a:extLst>
            </p:cNvPr>
            <p:cNvSpPr txBox="1"/>
            <p:nvPr/>
          </p:nvSpPr>
          <p:spPr>
            <a:xfrm>
              <a:off x="1606379" y="3454886"/>
              <a:ext cx="2019506" cy="291876"/>
            </a:xfrm>
            <a:prstGeom prst="rect">
              <a:avLst/>
            </a:prstGeom>
            <a:solidFill>
              <a:srgbClr val="F2FE50">
                <a:alpha val="48000"/>
              </a:srgbClr>
            </a:solidFill>
          </p:spPr>
          <p:txBody>
            <a:bodyPr wrap="square" rtlCol="0">
              <a:spAutoFit/>
            </a:bodyPr>
            <a:lstStyle/>
            <a:p>
              <a:endParaRPr lang="ko-KR" altLang="en-US" sz="1400" dirty="0">
                <a:solidFill>
                  <a:srgbClr val="5279E8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BC023D4-4BCC-EC8E-402E-1B33DDC82279}"/>
                </a:ext>
              </a:extLst>
            </p:cNvPr>
            <p:cNvSpPr txBox="1"/>
            <p:nvPr/>
          </p:nvSpPr>
          <p:spPr>
            <a:xfrm>
              <a:off x="1606379" y="4030232"/>
              <a:ext cx="2019506" cy="291876"/>
            </a:xfrm>
            <a:prstGeom prst="rect">
              <a:avLst/>
            </a:prstGeom>
            <a:solidFill>
              <a:srgbClr val="F2FE50">
                <a:alpha val="48000"/>
              </a:srgbClr>
            </a:solidFill>
          </p:spPr>
          <p:txBody>
            <a:bodyPr wrap="square" rtlCol="0">
              <a:spAutoFit/>
            </a:bodyPr>
            <a:lstStyle/>
            <a:p>
              <a:endParaRPr lang="ko-KR" altLang="en-US" sz="1400" dirty="0">
                <a:solidFill>
                  <a:srgbClr val="5279E8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10B5F89-E805-3B32-3BBB-1FC9CC61FD27}"/>
                </a:ext>
              </a:extLst>
            </p:cNvPr>
            <p:cNvSpPr txBox="1"/>
            <p:nvPr/>
          </p:nvSpPr>
          <p:spPr>
            <a:xfrm>
              <a:off x="1606379" y="4349436"/>
              <a:ext cx="2019506" cy="291876"/>
            </a:xfrm>
            <a:prstGeom prst="rect">
              <a:avLst/>
            </a:prstGeom>
            <a:solidFill>
              <a:srgbClr val="F2FE50">
                <a:alpha val="48000"/>
              </a:srgbClr>
            </a:solidFill>
          </p:spPr>
          <p:txBody>
            <a:bodyPr wrap="square" rtlCol="0">
              <a:spAutoFit/>
            </a:bodyPr>
            <a:lstStyle/>
            <a:p>
              <a:endParaRPr lang="ko-KR" altLang="en-US" sz="1400" dirty="0">
                <a:solidFill>
                  <a:srgbClr val="5279E8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782F02C-F701-7AED-D0CC-7876378BC296}"/>
                </a:ext>
              </a:extLst>
            </p:cNvPr>
            <p:cNvSpPr txBox="1"/>
            <p:nvPr/>
          </p:nvSpPr>
          <p:spPr>
            <a:xfrm>
              <a:off x="1606379" y="5551959"/>
              <a:ext cx="2019506" cy="291876"/>
            </a:xfrm>
            <a:prstGeom prst="rect">
              <a:avLst/>
            </a:prstGeom>
            <a:solidFill>
              <a:srgbClr val="F2FE50">
                <a:alpha val="48000"/>
              </a:srgbClr>
            </a:solidFill>
          </p:spPr>
          <p:txBody>
            <a:bodyPr wrap="square" rtlCol="0">
              <a:spAutoFit/>
            </a:bodyPr>
            <a:lstStyle/>
            <a:p>
              <a:endParaRPr lang="ko-KR" altLang="en-US" sz="1400" dirty="0">
                <a:solidFill>
                  <a:srgbClr val="5279E8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D169647-1897-889A-69F5-AC6DA6C4ED2B}"/>
                </a:ext>
              </a:extLst>
            </p:cNvPr>
            <p:cNvSpPr txBox="1"/>
            <p:nvPr/>
          </p:nvSpPr>
          <p:spPr>
            <a:xfrm>
              <a:off x="1606379" y="2587257"/>
              <a:ext cx="2019506" cy="291876"/>
            </a:xfrm>
            <a:prstGeom prst="rect">
              <a:avLst/>
            </a:prstGeom>
            <a:solidFill>
              <a:srgbClr val="F2FE50">
                <a:alpha val="48000"/>
              </a:srgbClr>
            </a:solidFill>
          </p:spPr>
          <p:txBody>
            <a:bodyPr wrap="square" rtlCol="0">
              <a:spAutoFit/>
            </a:bodyPr>
            <a:lstStyle/>
            <a:p>
              <a:endParaRPr lang="ko-KR" altLang="en-US" sz="1400" dirty="0">
                <a:solidFill>
                  <a:srgbClr val="5279E8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997A878-760D-1C6E-5909-E17BD14720DF}"/>
                </a:ext>
              </a:extLst>
            </p:cNvPr>
            <p:cNvSpPr txBox="1"/>
            <p:nvPr/>
          </p:nvSpPr>
          <p:spPr>
            <a:xfrm>
              <a:off x="1758548" y="5551959"/>
              <a:ext cx="21145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 b="1" dirty="0">
                  <a:latin typeface="Pretendard SemiBold" panose="02000503000000020004" pitchFamily="2" charset="-127"/>
                  <a:ea typeface="Pretendard SemiBold" panose="02000503000000020004" pitchFamily="2" charset="-127"/>
                  <a:cs typeface="Pretendard SemiBold" panose="02000503000000020004" pitchFamily="2" charset="-127"/>
                </a:rPr>
                <a:t>기준</a:t>
              </a:r>
              <a:endParaRPr kumimoji="1" lang="ko-Kore-KR" altLang="en-US" sz="1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0BBD327-6DB4-2E37-C0BB-C7E13F20EBD4}"/>
                </a:ext>
              </a:extLst>
            </p:cNvPr>
            <p:cNvSpPr txBox="1"/>
            <p:nvPr/>
          </p:nvSpPr>
          <p:spPr>
            <a:xfrm rot="16200000">
              <a:off x="2408383" y="25483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➔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4D5099B-270D-F48A-C522-A3F166F39279}"/>
                </a:ext>
              </a:extLst>
            </p:cNvPr>
            <p:cNvSpPr txBox="1"/>
            <p:nvPr/>
          </p:nvSpPr>
          <p:spPr>
            <a:xfrm rot="16200000">
              <a:off x="2408383" y="341615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➔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85D36BC-4B68-0D3E-05CC-1743C3C093CB}"/>
                </a:ext>
              </a:extLst>
            </p:cNvPr>
            <p:cNvSpPr txBox="1"/>
            <p:nvPr/>
          </p:nvSpPr>
          <p:spPr>
            <a:xfrm rot="16200000">
              <a:off x="2408383" y="400359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5D72D2E-A805-E719-A61B-09AAE8750E7F}"/>
                </a:ext>
              </a:extLst>
            </p:cNvPr>
            <p:cNvSpPr txBox="1"/>
            <p:nvPr/>
          </p:nvSpPr>
          <p:spPr>
            <a:xfrm rot="16200000">
              <a:off x="2408383" y="434096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➔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3BC63AD6-1E2A-504E-6963-ACA5F78FE0A0}"/>
              </a:ext>
            </a:extLst>
          </p:cNvPr>
          <p:cNvSpPr txBox="1"/>
          <p:nvPr/>
        </p:nvSpPr>
        <p:spPr>
          <a:xfrm>
            <a:off x="6541892" y="2924373"/>
            <a:ext cx="51105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매출액의 증가 </a:t>
            </a:r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연도 기준</a:t>
            </a:r>
            <a:r>
              <a:rPr kumimoji="1" lang="en-US" altLang="ko-Kore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 </a:t>
            </a:r>
          </a:p>
          <a:p>
            <a:endParaRPr kumimoji="1" lang="en-US" altLang="ko-Kore-KR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ore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연도별 누적 순이익의 평균을 기준으로 그 이상의 누적 순이익을 달성하는 연도 </a:t>
            </a:r>
          </a:p>
        </p:txBody>
      </p:sp>
    </p:spTree>
    <p:extLst>
      <p:ext uri="{BB962C8B-B14F-4D97-AF65-F5344CB8AC3E}">
        <p14:creationId xmlns:p14="http://schemas.microsoft.com/office/powerpoint/2010/main" val="1863039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53C694-7ED3-495A-F63A-70F231E72DDC}"/>
              </a:ext>
            </a:extLst>
          </p:cNvPr>
          <p:cNvSpPr txBox="1"/>
          <p:nvPr/>
        </p:nvSpPr>
        <p:spPr>
          <a:xfrm>
            <a:off x="517955" y="2066800"/>
            <a:ext cx="5578046" cy="2462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0">
              <a:lnSpc>
                <a:spcPct val="120000"/>
              </a:lnSpc>
            </a:pPr>
            <a:endParaRPr lang="en-US" altLang="ko-KR" dirty="0">
              <a:solidFill>
                <a:srgbClr val="000000"/>
              </a:solidFill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  <a:p>
            <a:pPr algn="just" latinLnBrk="0">
              <a:lnSpc>
                <a:spcPct val="150000"/>
              </a:lnSpc>
            </a:pP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양홍석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이어룡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홍대한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송혁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이순남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김상원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오익근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김범철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신인식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조경순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박성준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정연규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진승욱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김성원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권택현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김호중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이정화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이재우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박현식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나유석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신재범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홍종국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나재철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박동현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이동훈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김병철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정재중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강윤기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임민수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정기동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김수창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최근영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정연우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강준규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박규상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하창룡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장우철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신재국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김재중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최명재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배영훈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이창세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이지원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문병식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이성영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김봉진</a:t>
            </a:r>
            <a:r>
              <a:rPr lang="en-US" altLang="ko-Kore-KR" sz="1500" dirty="0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, </a:t>
            </a:r>
            <a:r>
              <a:rPr lang="ko-KR" altLang="ko-Kore-KR" sz="1500" dirty="0" err="1">
                <a:solidFill>
                  <a:schemeClr val="bg2">
                    <a:lumMod val="50000"/>
                  </a:schemeClr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길기모</a:t>
            </a:r>
            <a:endParaRPr lang="ko-Kore-KR" altLang="ko-Kore-KR" sz="1500" dirty="0">
              <a:solidFill>
                <a:schemeClr val="bg2">
                  <a:lumMod val="50000"/>
                </a:schemeClr>
              </a:solidFill>
              <a:effectLst/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63FDE7-B257-DC9D-BE55-1326F237DB8D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[1]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관심인물</a:t>
            </a:r>
            <a:r>
              <a:rPr kumimoji="1" lang="ko-Kore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설정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19A212-E17E-5E9D-31AA-E346AB97EA30}"/>
              </a:ext>
            </a:extLst>
          </p:cNvPr>
          <p:cNvSpPr txBox="1"/>
          <p:nvPr/>
        </p:nvSpPr>
        <p:spPr>
          <a:xfrm>
            <a:off x="8411863" y="2705725"/>
            <a:ext cx="18071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800" dirty="0">
                <a:solidFill>
                  <a:srgbClr val="006CFF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47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062499-141C-94F8-659B-0B044D8C67B4}"/>
              </a:ext>
            </a:extLst>
          </p:cNvPr>
          <p:cNvSpPr txBox="1"/>
          <p:nvPr/>
        </p:nvSpPr>
        <p:spPr>
          <a:xfrm>
            <a:off x="5031002" y="1453213"/>
            <a:ext cx="250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선정된 관심인물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6586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E350D1A-0686-4B19-08F9-7495A5CE4A37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7D672C0-C0F2-E69B-2DF1-2696CAB2A6C9}"/>
              </a:ext>
            </a:extLst>
          </p:cNvPr>
          <p:cNvGrpSpPr/>
          <p:nvPr/>
        </p:nvGrpSpPr>
        <p:grpSpPr>
          <a:xfrm>
            <a:off x="212382" y="1991840"/>
            <a:ext cx="6428216" cy="3294448"/>
            <a:chOff x="1166659" y="1781776"/>
            <a:chExt cx="6428216" cy="3294448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C49E03DF-F812-1E5A-AB26-5B788A5C6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6659" y="1781776"/>
              <a:ext cx="3651677" cy="3294448"/>
            </a:xfrm>
            <a:prstGeom prst="rect">
              <a:avLst/>
            </a:prstGeom>
          </p:spPr>
        </p:pic>
        <p:cxnSp>
          <p:nvCxnSpPr>
            <p:cNvPr id="15" name="직선 연결선 9">
              <a:extLst>
                <a:ext uri="{FF2B5EF4-FFF2-40B4-BE49-F238E27FC236}">
                  <a16:creationId xmlns:a16="http://schemas.microsoft.com/office/drawing/2014/main" id="{740C9B83-57D4-A82D-76C1-6EC49C206C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88795" y="2187146"/>
              <a:ext cx="209761" cy="186898"/>
            </a:xfrm>
            <a:prstGeom prst="line">
              <a:avLst/>
            </a:prstGeom>
            <a:ln w="95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6" name="직선 연결선 9">
              <a:extLst>
                <a:ext uri="{FF2B5EF4-FFF2-40B4-BE49-F238E27FC236}">
                  <a16:creationId xmlns:a16="http://schemas.microsoft.com/office/drawing/2014/main" id="{34636409-DB8C-4D99-B2D8-4F4178D352C1}"/>
                </a:ext>
              </a:extLst>
            </p:cNvPr>
            <p:cNvCxnSpPr>
              <a:cxnSpLocks/>
            </p:cNvCxnSpPr>
            <p:nvPr/>
          </p:nvCxnSpPr>
          <p:spPr>
            <a:xfrm>
              <a:off x="3336324" y="3311611"/>
              <a:ext cx="1124465" cy="280551"/>
            </a:xfrm>
            <a:prstGeom prst="line">
              <a:avLst/>
            </a:prstGeom>
            <a:ln w="95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AA574D1-FE4C-E545-4FB3-62D7ECB1F0ED}"/>
                </a:ext>
              </a:extLst>
            </p:cNvPr>
            <p:cNvSpPr txBox="1"/>
            <p:nvPr/>
          </p:nvSpPr>
          <p:spPr>
            <a:xfrm>
              <a:off x="3793675" y="1813521"/>
              <a:ext cx="11993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Node : </a:t>
              </a:r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인물</a:t>
              </a:r>
              <a:endParaRPr kumimoji="1" lang="ko-Kore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12B817F-448C-5FCE-F2D9-8263F0AFE9B7}"/>
                </a:ext>
              </a:extLst>
            </p:cNvPr>
            <p:cNvSpPr txBox="1"/>
            <p:nvPr/>
          </p:nvSpPr>
          <p:spPr>
            <a:xfrm>
              <a:off x="4393358" y="3451886"/>
              <a:ext cx="32015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Edge : </a:t>
              </a:r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인물 간 </a:t>
              </a:r>
              <a:r>
                <a:rPr kumimoji="1" lang="ko-KR" altLang="en-US" sz="1600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유사성 </a:t>
              </a:r>
              <a:r>
                <a:rPr kumimoji="1" lang="en-US" altLang="ko-KR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=</a:t>
              </a:r>
              <a:r>
                <a:rPr kumimoji="1" lang="ko-KR" altLang="en-US" sz="16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인물 간 관계</a:t>
              </a:r>
              <a:endParaRPr kumimoji="1" lang="ko-Kore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6B382AB-F957-8404-7A1B-D325AC220800}"/>
              </a:ext>
            </a:extLst>
          </p:cNvPr>
          <p:cNvSpPr/>
          <p:nvPr/>
        </p:nvSpPr>
        <p:spPr>
          <a:xfrm>
            <a:off x="7101964" y="3176611"/>
            <a:ext cx="4269117" cy="7744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595EEC-A626-6ECC-35DB-309CE9EECFF6}"/>
              </a:ext>
            </a:extLst>
          </p:cNvPr>
          <p:cNvSpPr txBox="1"/>
          <p:nvPr/>
        </p:nvSpPr>
        <p:spPr>
          <a:xfrm>
            <a:off x="7126678" y="2747460"/>
            <a:ext cx="3512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*유사성의 법칙</a:t>
            </a:r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 law of similarity ]</a:t>
            </a:r>
            <a:endParaRPr kumimoji="1" lang="ko-Kore-KR" altLang="en-US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412528-E66D-E831-F550-2569FFE16D50}"/>
              </a:ext>
            </a:extLst>
          </p:cNvPr>
          <p:cNvSpPr txBox="1"/>
          <p:nvPr/>
        </p:nvSpPr>
        <p:spPr>
          <a:xfrm>
            <a:off x="7126678" y="3372338"/>
            <a:ext cx="4269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비슷한 것들은 함께 집단을 이룬다는 집단화의 법칙</a:t>
            </a:r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63E2724-8FB3-107F-15C7-0AAB7F289902}"/>
              </a:ext>
            </a:extLst>
          </p:cNvPr>
          <p:cNvSpPr txBox="1"/>
          <p:nvPr/>
        </p:nvSpPr>
        <p:spPr>
          <a:xfrm>
            <a:off x="7522099" y="6402169"/>
            <a:ext cx="5247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*출처 </a:t>
            </a:r>
            <a:r>
              <a:rPr kumimoji="1" lang="en-US" altLang="ko-KR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</a:t>
            </a:r>
            <a:r>
              <a:rPr kumimoji="1" lang="ko-KR" altLang="en-US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네이버 지식백과</a:t>
            </a:r>
            <a:r>
              <a:rPr kumimoji="1" lang="en-US" altLang="ko-KR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  <a:r>
              <a:rPr kumimoji="1" lang="ko-KR" altLang="en-US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https://</a:t>
            </a:r>
            <a:r>
              <a:rPr kumimoji="1" lang="en-US" altLang="ko-KR" sz="900" dirty="0" err="1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terms.naver.com</a:t>
            </a:r>
            <a:r>
              <a:rPr kumimoji="1" lang="en-US" altLang="ko-KR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/</a:t>
            </a:r>
            <a:r>
              <a:rPr kumimoji="1" lang="en-US" altLang="ko-KR" sz="900" dirty="0" err="1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entry.naver?docId</a:t>
            </a:r>
            <a:r>
              <a:rPr kumimoji="1" lang="en-US" altLang="ko-KR" sz="900" dirty="0">
                <a:solidFill>
                  <a:schemeClr val="bg1">
                    <a:lumMod val="50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=273568&amp;cid=50294&amp;categoryId=50294</a:t>
            </a:r>
            <a:endParaRPr kumimoji="1" lang="ko-Kore-KR" altLang="en-US" sz="900" dirty="0">
              <a:solidFill>
                <a:schemeClr val="bg1">
                  <a:lumMod val="50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292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CEA6FE-E5EF-ECD6-6C74-3FB3815592C5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0C0E218-C477-78DE-392C-D91141610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614" y="1745600"/>
            <a:ext cx="2209800" cy="584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BE1A27-DD05-A669-0356-C269A104676E}"/>
              </a:ext>
            </a:extLst>
          </p:cNvPr>
          <p:cNvSpPr txBox="1"/>
          <p:nvPr/>
        </p:nvSpPr>
        <p:spPr>
          <a:xfrm>
            <a:off x="4371008" y="1300801"/>
            <a:ext cx="3449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Weight(edge) 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계산</a:t>
            </a:r>
            <a:r>
              <a:rPr kumimoji="1" lang="en-US" altLang="ko-Kore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: 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node</a:t>
            </a:r>
            <a:r>
              <a:rPr kumimoji="1" lang="ko-KR" altLang="en-US" sz="1600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간의 거리</a:t>
            </a:r>
            <a:endParaRPr kumimoji="1" lang="ko-Kore-KR" altLang="en-US" sz="1600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90107C-45A9-CEF2-491B-D800E56C40BD}"/>
              </a:ext>
            </a:extLst>
          </p:cNvPr>
          <p:cNvSpPr txBox="1"/>
          <p:nvPr/>
        </p:nvSpPr>
        <p:spPr>
          <a:xfrm>
            <a:off x="6768414" y="1868423"/>
            <a:ext cx="748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𝜶</a:t>
            </a:r>
            <a:r>
              <a:rPr kumimoji="1" lang="en-US" altLang="ko-Kore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</a:t>
            </a:r>
            <a:r>
              <a:rPr kumimoji="1" lang="en-US" altLang="ko-KR" sz="16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0.7</a:t>
            </a:r>
            <a:endParaRPr kumimoji="1" lang="ko-Kore-KR" altLang="en-US" sz="1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8" name="직선 연결선 9">
            <a:extLst>
              <a:ext uri="{FF2B5EF4-FFF2-40B4-BE49-F238E27FC236}">
                <a16:creationId xmlns:a16="http://schemas.microsoft.com/office/drawing/2014/main" id="{35F30070-1C69-AD53-99A0-1512738EE7EC}"/>
              </a:ext>
            </a:extLst>
          </p:cNvPr>
          <p:cNvCxnSpPr>
            <a:cxnSpLocks/>
          </p:cNvCxnSpPr>
          <p:nvPr/>
        </p:nvCxnSpPr>
        <p:spPr>
          <a:xfrm>
            <a:off x="6017884" y="2756792"/>
            <a:ext cx="0" cy="3089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5942BDC-C38C-8E39-C23B-5E20AC0423E5}"/>
              </a:ext>
            </a:extLst>
          </p:cNvPr>
          <p:cNvSpPr txBox="1"/>
          <p:nvPr/>
        </p:nvSpPr>
        <p:spPr>
          <a:xfrm>
            <a:off x="5297884" y="3243311"/>
            <a:ext cx="3512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활용 </a:t>
            </a:r>
            <a:r>
              <a:rPr kumimoji="1"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features</a:t>
            </a:r>
            <a:endParaRPr kumimoji="1"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A5A2AA9D-14B8-40F4-3EE8-258835B6767E}"/>
              </a:ext>
            </a:extLst>
          </p:cNvPr>
          <p:cNvSpPr/>
          <p:nvPr/>
        </p:nvSpPr>
        <p:spPr>
          <a:xfrm>
            <a:off x="5297884" y="4083464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3754EDC-8538-D086-AEDB-4628F1BED68E}"/>
              </a:ext>
            </a:extLst>
          </p:cNvPr>
          <p:cNvSpPr/>
          <p:nvPr/>
        </p:nvSpPr>
        <p:spPr>
          <a:xfrm>
            <a:off x="3814018" y="4117199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7D2AF10-1847-7929-DE2D-171F868DDA42}"/>
              </a:ext>
            </a:extLst>
          </p:cNvPr>
          <p:cNvSpPr/>
          <p:nvPr/>
        </p:nvSpPr>
        <p:spPr>
          <a:xfrm>
            <a:off x="2329674" y="4117199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51A0C1F5-6889-A4F5-3E6C-2FB98D9C9DE7}"/>
              </a:ext>
            </a:extLst>
          </p:cNvPr>
          <p:cNvSpPr/>
          <p:nvPr/>
        </p:nvSpPr>
        <p:spPr>
          <a:xfrm>
            <a:off x="842588" y="4117199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C93A951-B0AF-C9B4-040B-3EE2C995825B}"/>
              </a:ext>
            </a:extLst>
          </p:cNvPr>
          <p:cNvSpPr/>
          <p:nvPr/>
        </p:nvSpPr>
        <p:spPr>
          <a:xfrm>
            <a:off x="6781750" y="4083464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4511318-FC80-F9CE-0238-3DB4BE6A8592}"/>
              </a:ext>
            </a:extLst>
          </p:cNvPr>
          <p:cNvSpPr/>
          <p:nvPr/>
        </p:nvSpPr>
        <p:spPr>
          <a:xfrm>
            <a:off x="8269792" y="4117199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0033A6C-A740-0A41-D594-E5E6E43D5F9C}"/>
              </a:ext>
            </a:extLst>
          </p:cNvPr>
          <p:cNvSpPr/>
          <p:nvPr/>
        </p:nvSpPr>
        <p:spPr>
          <a:xfrm>
            <a:off x="9753658" y="4080454"/>
            <a:ext cx="1440000" cy="144000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noFill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3EA186-A355-069B-30EE-AE914684509D}"/>
              </a:ext>
            </a:extLst>
          </p:cNvPr>
          <p:cNvSpPr txBox="1"/>
          <p:nvPr/>
        </p:nvSpPr>
        <p:spPr>
          <a:xfrm>
            <a:off x="1269657" y="4652533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대학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7B0064-1615-D0F5-1369-6502BA16E336}"/>
              </a:ext>
            </a:extLst>
          </p:cNvPr>
          <p:cNvSpPr txBox="1"/>
          <p:nvPr/>
        </p:nvSpPr>
        <p:spPr>
          <a:xfrm>
            <a:off x="2758567" y="4652533"/>
            <a:ext cx="582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전공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C58AA9-0FBE-6F2A-985C-2A03BF8CAE3F}"/>
              </a:ext>
            </a:extLst>
          </p:cNvPr>
          <p:cNvSpPr txBox="1"/>
          <p:nvPr/>
        </p:nvSpPr>
        <p:spPr>
          <a:xfrm>
            <a:off x="4240824" y="4652533"/>
            <a:ext cx="582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직위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3C03F9-A5A1-41EA-9DF2-1228FD3A057F}"/>
              </a:ext>
            </a:extLst>
          </p:cNvPr>
          <p:cNvSpPr txBox="1"/>
          <p:nvPr/>
        </p:nvSpPr>
        <p:spPr>
          <a:xfrm>
            <a:off x="5557394" y="4652533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근속연수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35CB9B-2CA6-46F2-1D25-03EEF5DC9FCC}"/>
              </a:ext>
            </a:extLst>
          </p:cNvPr>
          <p:cNvSpPr txBox="1"/>
          <p:nvPr/>
        </p:nvSpPr>
        <p:spPr>
          <a:xfrm>
            <a:off x="6997394" y="4652533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담당업무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1460C2-9611-012E-094E-EBDC17048B8C}"/>
              </a:ext>
            </a:extLst>
          </p:cNvPr>
          <p:cNvSpPr txBox="1"/>
          <p:nvPr/>
        </p:nvSpPr>
        <p:spPr>
          <a:xfrm>
            <a:off x="8698686" y="4652533"/>
            <a:ext cx="582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경력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20E94AC-9262-F035-1FAD-83CC94501BFB}"/>
              </a:ext>
            </a:extLst>
          </p:cNvPr>
          <p:cNvSpPr txBox="1"/>
          <p:nvPr/>
        </p:nvSpPr>
        <p:spPr>
          <a:xfrm>
            <a:off x="9852266" y="4652533"/>
            <a:ext cx="1290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보유 주식 수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1978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AA205A-CF4D-4C11-81DB-20FBE4BF3AC2}"/>
              </a:ext>
            </a:extLst>
          </p:cNvPr>
          <p:cNvSpPr txBox="1"/>
          <p:nvPr/>
        </p:nvSpPr>
        <p:spPr>
          <a:xfrm>
            <a:off x="212382" y="286659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[2] </a:t>
            </a:r>
            <a:r>
              <a:rPr kumimoji="1" lang="ko-KR" altLang="en-US" sz="1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네트워크 형성</a:t>
            </a:r>
            <a:endParaRPr kumimoji="1" lang="ko-Kore-KR" altLang="en-US" sz="12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606779-E0CE-080A-0F3A-80A339B86E31}"/>
              </a:ext>
            </a:extLst>
          </p:cNvPr>
          <p:cNvSpPr txBox="1"/>
          <p:nvPr/>
        </p:nvSpPr>
        <p:spPr>
          <a:xfrm>
            <a:off x="2025971" y="1966789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</a:p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같은 대학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974671-3110-5C36-D510-9C0C85E99DC9}"/>
              </a:ext>
            </a:extLst>
          </p:cNvPr>
          <p:cNvSpPr txBox="1"/>
          <p:nvPr/>
        </p:nvSpPr>
        <p:spPr>
          <a:xfrm>
            <a:off x="5578069" y="1966789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</a:p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같은 지역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C0A067-BADA-E4C4-09FF-5238FF637893}"/>
              </a:ext>
            </a:extLst>
          </p:cNvPr>
          <p:cNvSpPr txBox="1"/>
          <p:nvPr/>
        </p:nvSpPr>
        <p:spPr>
          <a:xfrm>
            <a:off x="9130167" y="1966789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</a:p>
          <a:p>
            <a:pPr algn="ctr"/>
            <a:r>
              <a:rPr kumimoji="1" lang="ko-KR" altLang="en-US" dirty="0">
                <a:solidFill>
                  <a:srgbClr val="006C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다른 지역</a:t>
            </a:r>
            <a:endParaRPr kumimoji="1" lang="ko-Kore-KR" altLang="en-US" dirty="0">
              <a:solidFill>
                <a:srgbClr val="006C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9647CF5-42A0-17FF-C1CA-1FE6850F616B}"/>
              </a:ext>
            </a:extLst>
          </p:cNvPr>
          <p:cNvGrpSpPr/>
          <p:nvPr/>
        </p:nvGrpSpPr>
        <p:grpSpPr>
          <a:xfrm>
            <a:off x="1560766" y="2904905"/>
            <a:ext cx="9070466" cy="524095"/>
            <a:chOff x="1813651" y="3607123"/>
            <a:chExt cx="9070466" cy="524095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BEF07256-E57C-934E-3538-728FB1D1919C}"/>
                </a:ext>
              </a:extLst>
            </p:cNvPr>
            <p:cNvGrpSpPr/>
            <p:nvPr/>
          </p:nvGrpSpPr>
          <p:grpSpPr>
            <a:xfrm>
              <a:off x="2105319" y="3674246"/>
              <a:ext cx="877164" cy="389850"/>
              <a:chOff x="2184668" y="1429849"/>
              <a:chExt cx="877164" cy="389850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06B3E32-AB22-773D-191E-DCC2E20E9F6B}"/>
                  </a:ext>
                </a:extLst>
              </p:cNvPr>
              <p:cNvSpPr txBox="1"/>
              <p:nvPr/>
            </p:nvSpPr>
            <p:spPr>
              <a:xfrm>
                <a:off x="2184668" y="1455497"/>
                <a:ext cx="7184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1600" dirty="0">
                    <a:solidFill>
                      <a:srgbClr val="006CFF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유사성</a:t>
                </a:r>
                <a:endParaRPr kumimoji="1" lang="ko-Kore-KR" altLang="en-US" sz="1600" dirty="0">
                  <a:solidFill>
                    <a:srgbClr val="006CFF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6501AB0-7E84-20C9-F280-EB5F4E98B45C}"/>
                  </a:ext>
                </a:extLst>
              </p:cNvPr>
              <p:cNvSpPr txBox="1"/>
              <p:nvPr/>
            </p:nvSpPr>
            <p:spPr>
              <a:xfrm rot="16200000">
                <a:off x="2697630" y="1455497"/>
                <a:ext cx="38985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ore-KR" altLang="en-US" sz="1600" dirty="0">
                    <a:solidFill>
                      <a:srgbClr val="006CFF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➔</a:t>
                </a:r>
              </a:p>
            </p:txBody>
          </p:sp>
        </p:grpSp>
        <p:sp>
          <p:nvSpPr>
            <p:cNvPr id="16" name="화살표: 위쪽 16">
              <a:extLst>
                <a:ext uri="{FF2B5EF4-FFF2-40B4-BE49-F238E27FC236}">
                  <a16:creationId xmlns:a16="http://schemas.microsoft.com/office/drawing/2014/main" id="{4EAD0D0E-DB47-630F-6ED7-1C76FD49A0E8}"/>
                </a:ext>
              </a:extLst>
            </p:cNvPr>
            <p:cNvSpPr/>
            <p:nvPr/>
          </p:nvSpPr>
          <p:spPr>
            <a:xfrm rot="16200000">
              <a:off x="6086836" y="-666062"/>
              <a:ext cx="524095" cy="9070466"/>
            </a:xfrm>
            <a:prstGeom prst="upArrow">
              <a:avLst>
                <a:gd name="adj1" fmla="val 50000"/>
                <a:gd name="adj2" fmla="val 51081"/>
              </a:avLst>
            </a:prstGeom>
            <a:solidFill>
              <a:srgbClr val="006CFF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2ED8E05-5EA1-272C-5EE0-230CDD5BD39B}"/>
              </a:ext>
            </a:extLst>
          </p:cNvPr>
          <p:cNvGrpSpPr/>
          <p:nvPr/>
        </p:nvGrpSpPr>
        <p:grpSpPr>
          <a:xfrm>
            <a:off x="3132834" y="3731728"/>
            <a:ext cx="6432098" cy="1440000"/>
            <a:chOff x="5173930" y="3285162"/>
            <a:chExt cx="6432098" cy="1440000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ACEEA20-7469-E848-E0F2-04527C927D73}"/>
                </a:ext>
              </a:extLst>
            </p:cNvPr>
            <p:cNvSpPr/>
            <p:nvPr/>
          </p:nvSpPr>
          <p:spPr>
            <a:xfrm>
              <a:off x="5173930" y="3285162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7E82AE1-E8C3-1D3F-83D3-3D240B8FE728}"/>
                </a:ext>
              </a:extLst>
            </p:cNvPr>
            <p:cNvSpPr txBox="1"/>
            <p:nvPr/>
          </p:nvSpPr>
          <p:spPr>
            <a:xfrm>
              <a:off x="5342916" y="3820496"/>
              <a:ext cx="1098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서울</a:t>
              </a:r>
              <a:r>
                <a:rPr kumimoji="1" lang="en-US" altLang="ko-KR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,</a:t>
              </a:r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경기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F8C23526-8D17-41CA-E661-033F22785EB8}"/>
                </a:ext>
              </a:extLst>
            </p:cNvPr>
            <p:cNvSpPr/>
            <p:nvPr/>
          </p:nvSpPr>
          <p:spPr>
            <a:xfrm>
              <a:off x="6861251" y="3285162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1086625-EC90-8357-9194-E9D1526A4FCB}"/>
                </a:ext>
              </a:extLst>
            </p:cNvPr>
            <p:cNvSpPr txBox="1"/>
            <p:nvPr/>
          </p:nvSpPr>
          <p:spPr>
            <a:xfrm>
              <a:off x="7188935" y="3820496"/>
              <a:ext cx="7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광역시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7B877D1-BE02-4903-EF3E-388B9105436C}"/>
                </a:ext>
              </a:extLst>
            </p:cNvPr>
            <p:cNvSpPr/>
            <p:nvPr/>
          </p:nvSpPr>
          <p:spPr>
            <a:xfrm>
              <a:off x="8548572" y="3285162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D89C1BC-3079-A1BF-26DC-501617024EC7}"/>
                </a:ext>
              </a:extLst>
            </p:cNvPr>
            <p:cNvSpPr txBox="1"/>
            <p:nvPr/>
          </p:nvSpPr>
          <p:spPr>
            <a:xfrm>
              <a:off x="8975641" y="3820496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ore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국내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D74E1F1-CA7C-3E49-ABDF-20BF10DB60DB}"/>
                </a:ext>
              </a:extLst>
            </p:cNvPr>
            <p:cNvSpPr/>
            <p:nvPr/>
          </p:nvSpPr>
          <p:spPr>
            <a:xfrm>
              <a:off x="10166028" y="3285162"/>
              <a:ext cx="1440000" cy="1440000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noFill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E6C48C-D9AE-976C-3BFC-FF9E1F6B895A}"/>
                </a:ext>
              </a:extLst>
            </p:cNvPr>
            <p:cNvSpPr txBox="1"/>
            <p:nvPr/>
          </p:nvSpPr>
          <p:spPr>
            <a:xfrm>
              <a:off x="10552067" y="3820496"/>
              <a:ext cx="582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국외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C2B464C-7AC0-7136-C839-55AA830A852A}"/>
              </a:ext>
            </a:extLst>
          </p:cNvPr>
          <p:cNvSpPr/>
          <p:nvPr/>
        </p:nvSpPr>
        <p:spPr>
          <a:xfrm>
            <a:off x="2211667" y="2633247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636F8E4-755F-6207-B76A-72BF8DC7494D}"/>
              </a:ext>
            </a:extLst>
          </p:cNvPr>
          <p:cNvSpPr/>
          <p:nvPr/>
        </p:nvSpPr>
        <p:spPr>
          <a:xfrm>
            <a:off x="5760339" y="2630577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B70E5EB-6C77-E4E1-B289-B1F115EF440E}"/>
              </a:ext>
            </a:extLst>
          </p:cNvPr>
          <p:cNvSpPr/>
          <p:nvPr/>
        </p:nvSpPr>
        <p:spPr>
          <a:xfrm>
            <a:off x="9309011" y="2666795"/>
            <a:ext cx="74713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거리</a:t>
            </a:r>
            <a:r>
              <a:rPr kumimoji="1" lang="ko-KR" altLang="en-US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16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  <a:endParaRPr kumimoji="1" lang="ko-Kore-KR" altLang="en-US" sz="16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E0ADFD-43D4-C002-4C9F-17BECA97F3CC}"/>
              </a:ext>
            </a:extLst>
          </p:cNvPr>
          <p:cNvSpPr txBox="1"/>
          <p:nvPr/>
        </p:nvSpPr>
        <p:spPr>
          <a:xfrm>
            <a:off x="4845650" y="746416"/>
            <a:ext cx="250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대학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0532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2245</TotalTime>
  <Words>4316</Words>
  <Application>Microsoft Macintosh PowerPoint</Application>
  <PresentationFormat>Widescreen</PresentationFormat>
  <Paragraphs>1265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8" baseType="lpstr">
      <vt:lpstr>Pretendard Light</vt:lpstr>
      <vt:lpstr>에스코어 드림 6 Bold</vt:lpstr>
      <vt:lpstr>Pretendard</vt:lpstr>
      <vt:lpstr>맑은 고딕</vt:lpstr>
      <vt:lpstr>Pretendard ExtraLight</vt:lpstr>
      <vt:lpstr>Calibri Light</vt:lpstr>
      <vt:lpstr>Pretendard SemiBold</vt:lpstr>
      <vt:lpstr>Arial</vt:lpstr>
      <vt:lpstr>Pretendard Medium</vt:lpstr>
      <vt:lpstr>Calibri</vt:lpstr>
      <vt:lpstr>Cambria Math</vt:lpstr>
      <vt:lpstr>Office 테마</vt:lpstr>
      <vt:lpstr>유사도 기반 네트워크를 활용한  중요인물 선정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유사도 기반 네트워크를 통한 중요인물 선정</dc:title>
  <dc:creator>김은아</dc:creator>
  <cp:lastModifiedBy>이환수</cp:lastModifiedBy>
  <cp:revision>153</cp:revision>
  <cp:lastPrinted>2023-07-11T17:38:15Z</cp:lastPrinted>
  <dcterms:created xsi:type="dcterms:W3CDTF">2023-07-09T06:50:24Z</dcterms:created>
  <dcterms:modified xsi:type="dcterms:W3CDTF">2023-07-11T17:56:00Z</dcterms:modified>
</cp:coreProperties>
</file>

<file path=docProps/thumbnail.jpeg>
</file>